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63"/>
  </p:notesMasterIdLst>
  <p:handoutMasterIdLst>
    <p:handoutMasterId r:id="rId64"/>
  </p:handoutMasterIdLst>
  <p:sldIdLst>
    <p:sldId id="261" r:id="rId3"/>
    <p:sldId id="271" r:id="rId4"/>
    <p:sldId id="492" r:id="rId5"/>
    <p:sldId id="563" r:id="rId6"/>
    <p:sldId id="566" r:id="rId7"/>
    <p:sldId id="567" r:id="rId8"/>
    <p:sldId id="569" r:id="rId9"/>
    <p:sldId id="568" r:id="rId10"/>
    <p:sldId id="570" r:id="rId11"/>
    <p:sldId id="571" r:id="rId12"/>
    <p:sldId id="572" r:id="rId13"/>
    <p:sldId id="573" r:id="rId14"/>
    <p:sldId id="574" r:id="rId15"/>
    <p:sldId id="575" r:id="rId16"/>
    <p:sldId id="576" r:id="rId17"/>
    <p:sldId id="577" r:id="rId18"/>
    <p:sldId id="578" r:id="rId19"/>
    <p:sldId id="579" r:id="rId20"/>
    <p:sldId id="580" r:id="rId21"/>
    <p:sldId id="581" r:id="rId22"/>
    <p:sldId id="582" r:id="rId23"/>
    <p:sldId id="583" r:id="rId24"/>
    <p:sldId id="584" r:id="rId25"/>
    <p:sldId id="585" r:id="rId26"/>
    <p:sldId id="586" r:id="rId27"/>
    <p:sldId id="587" r:id="rId28"/>
    <p:sldId id="588" r:id="rId29"/>
    <p:sldId id="589" r:id="rId30"/>
    <p:sldId id="590" r:id="rId31"/>
    <p:sldId id="591" r:id="rId32"/>
    <p:sldId id="592" r:id="rId33"/>
    <p:sldId id="594" r:id="rId34"/>
    <p:sldId id="593" r:id="rId35"/>
    <p:sldId id="595" r:id="rId36"/>
    <p:sldId id="596" r:id="rId37"/>
    <p:sldId id="597" r:id="rId38"/>
    <p:sldId id="598" r:id="rId39"/>
    <p:sldId id="599" r:id="rId40"/>
    <p:sldId id="600" r:id="rId41"/>
    <p:sldId id="601" r:id="rId42"/>
    <p:sldId id="602" r:id="rId43"/>
    <p:sldId id="603" r:id="rId44"/>
    <p:sldId id="604" r:id="rId45"/>
    <p:sldId id="605" r:id="rId46"/>
    <p:sldId id="564" r:id="rId47"/>
    <p:sldId id="565" r:id="rId48"/>
    <p:sldId id="606" r:id="rId49"/>
    <p:sldId id="607" r:id="rId50"/>
    <p:sldId id="608" r:id="rId51"/>
    <p:sldId id="609" r:id="rId52"/>
    <p:sldId id="610" r:id="rId53"/>
    <p:sldId id="611" r:id="rId54"/>
    <p:sldId id="612" r:id="rId55"/>
    <p:sldId id="613" r:id="rId56"/>
    <p:sldId id="614" r:id="rId57"/>
    <p:sldId id="615" r:id="rId58"/>
    <p:sldId id="616" r:id="rId59"/>
    <p:sldId id="617" r:id="rId60"/>
    <p:sldId id="618" r:id="rId61"/>
    <p:sldId id="562"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202" autoAdjust="0"/>
    <p:restoredTop sz="68456" autoAdjust="0"/>
  </p:normalViewPr>
  <p:slideViewPr>
    <p:cSldViewPr snapToGrid="0">
      <p:cViewPr varScale="1">
        <p:scale>
          <a:sx n="68" d="100"/>
          <a:sy n="68" d="100"/>
        </p:scale>
        <p:origin x="400" y="192"/>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notesMaster" Target="notesMasters/notesMaster1.xml"/><Relationship Id="rId64" Type="http://schemas.openxmlformats.org/officeDocument/2006/relationships/handoutMaster" Target="handoutMasters/handoutMaster1.xml"/><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9/22/16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9/22/16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 Id="rId3" Type="http://schemas.openxmlformats.org/officeDocument/2006/relationships/hyperlink" Target="https://www.safaribooksonline.com/library/view/head-first-android/9781449362171/ch06.html"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a:t>
            </a:fld>
            <a:endParaRPr lang="en-US"/>
          </a:p>
        </p:txBody>
      </p:sp>
    </p:spTree>
    <p:extLst>
      <p:ext uri="{BB962C8B-B14F-4D97-AF65-F5344CB8AC3E}">
        <p14:creationId xmlns:p14="http://schemas.microsoft.com/office/powerpoint/2010/main" val="640158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use the same layout for </a:t>
            </a:r>
            <a:r>
              <a:rPr lang="en-US" dirty="0" err="1" smtClean="0"/>
              <a:t>StopwatchFragment</a:t>
            </a:r>
            <a:r>
              <a:rPr lang="en-US" dirty="0" smtClean="0"/>
              <a:t> as we used in our original Stopwatch app. Replace the contents of </a:t>
            </a:r>
            <a:r>
              <a:rPr lang="en-US" dirty="0" err="1" smtClean="0"/>
              <a:t>fragment_stopwatch.xml</a:t>
            </a:r>
            <a:r>
              <a:rPr lang="en-US" dirty="0" smtClean="0"/>
              <a:t> with the code below:</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12</a:t>
            </a:fld>
            <a:endParaRPr lang="en-US"/>
          </a:p>
        </p:txBody>
      </p:sp>
    </p:spTree>
    <p:extLst>
      <p:ext uri="{BB962C8B-B14F-4D97-AF65-F5344CB8AC3E}">
        <p14:creationId xmlns:p14="http://schemas.microsoft.com/office/powerpoint/2010/main" val="826560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The XML code in </a:t>
            </a:r>
            <a:r>
              <a:rPr lang="en-US" sz="1200" i="1" kern="1200" dirty="0" err="1" smtClean="0">
                <a:solidFill>
                  <a:schemeClr val="tx1"/>
                </a:solidFill>
                <a:effectLst/>
                <a:latin typeface="+mn-lt"/>
                <a:ea typeface="+mn-ea"/>
                <a:cs typeface="+mn-cs"/>
              </a:rPr>
              <a:t>fragment_stopwatch.xml</a:t>
            </a:r>
            <a:r>
              <a:rPr lang="en-US" sz="1200" kern="1200" dirty="0" smtClean="0">
                <a:solidFill>
                  <a:schemeClr val="tx1"/>
                </a:solidFill>
                <a:effectLst/>
                <a:latin typeface="+mn-lt"/>
                <a:ea typeface="+mn-ea"/>
                <a:cs typeface="+mn-cs"/>
              </a:rPr>
              <a:t> uses string values for the text on the Start, Stop, and Reset buttons. We need to add these to </a:t>
            </a:r>
            <a:r>
              <a:rPr lang="en-US" sz="1200" i="1" kern="1200" dirty="0" smtClean="0">
                <a:solidFill>
                  <a:schemeClr val="tx1"/>
                </a:solidFill>
                <a:effectLst/>
                <a:latin typeface="+mn-lt"/>
                <a:ea typeface="+mn-ea"/>
                <a:cs typeface="+mn-cs"/>
              </a:rPr>
              <a:t>strings. xml</a:t>
            </a:r>
            <a:r>
              <a:rPr lang="en-US" sz="1200" kern="1200" dirty="0" smtClean="0">
                <a:solidFill>
                  <a:schemeClr val="tx1"/>
                </a:solidFill>
                <a:effectLst/>
                <a:latin typeface="+mn-lt"/>
                <a:ea typeface="+mn-ea"/>
                <a:cs typeface="+mn-cs"/>
              </a:rPr>
              <a:t>:</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13</a:t>
            </a:fld>
            <a:endParaRPr lang="en-US"/>
          </a:p>
        </p:txBody>
      </p:sp>
    </p:spTree>
    <p:extLst>
      <p:ext uri="{BB962C8B-B14F-4D97-AF65-F5344CB8AC3E}">
        <p14:creationId xmlns:p14="http://schemas.microsoft.com/office/powerpoint/2010/main" val="357393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The Stopwatch fragment looks just like it did when it was an activity. The difference is that we can now use it in other activities and fragments. The next thing we need to do is display it when we show the user details of the workout they choose.</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14</a:t>
            </a:fld>
            <a:endParaRPr lang="en-US"/>
          </a:p>
        </p:txBody>
      </p:sp>
    </p:spTree>
    <p:extLst>
      <p:ext uri="{BB962C8B-B14F-4D97-AF65-F5344CB8AC3E}">
        <p14:creationId xmlns:p14="http://schemas.microsoft.com/office/powerpoint/2010/main" val="1752060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We’re going to add the </a:t>
            </a:r>
            <a:r>
              <a:rPr lang="en-US" sz="1200" kern="1200" dirty="0" err="1" smtClean="0">
                <a:solidFill>
                  <a:schemeClr val="tx1"/>
                </a:solidFill>
                <a:effectLst/>
                <a:latin typeface="+mn-lt"/>
                <a:ea typeface="+mn-ea"/>
                <a:cs typeface="+mn-cs"/>
              </a:rPr>
              <a:t>StopwatchFragment</a:t>
            </a:r>
            <a:r>
              <a:rPr lang="en-US" sz="1200" kern="1200" dirty="0" smtClean="0">
                <a:solidFill>
                  <a:schemeClr val="tx1"/>
                </a:solidFill>
                <a:effectLst/>
                <a:latin typeface="+mn-lt"/>
                <a:ea typeface="+mn-ea"/>
                <a:cs typeface="+mn-cs"/>
              </a:rPr>
              <a:t> inside the </a:t>
            </a:r>
            <a:r>
              <a:rPr lang="en-US" sz="1200" kern="1200" dirty="0" err="1" smtClean="0">
                <a:solidFill>
                  <a:schemeClr val="tx1"/>
                </a:solidFill>
                <a:effectLst/>
                <a:latin typeface="+mn-lt"/>
                <a:ea typeface="+mn-ea"/>
                <a:cs typeface="+mn-cs"/>
              </a:rPr>
              <a:t>WorkoutDetailFragment</a:t>
            </a:r>
            <a:r>
              <a:rPr lang="en-US" sz="1200" kern="1200" dirty="0" smtClean="0">
                <a:solidFill>
                  <a:schemeClr val="tx1"/>
                </a:solidFill>
                <a:effectLst/>
                <a:latin typeface="+mn-lt"/>
                <a:ea typeface="+mn-ea"/>
                <a:cs typeface="+mn-cs"/>
              </a:rPr>
              <a:t>. The user interface of </a:t>
            </a:r>
            <a:r>
              <a:rPr lang="en-US" sz="1200" kern="1200" dirty="0" err="1" smtClean="0">
                <a:solidFill>
                  <a:schemeClr val="tx1"/>
                </a:solidFill>
                <a:effectLst/>
                <a:latin typeface="+mn-lt"/>
                <a:ea typeface="+mn-ea"/>
                <a:cs typeface="+mn-cs"/>
              </a:rPr>
              <a:t>MainActivity</a:t>
            </a:r>
            <a:r>
              <a:rPr lang="en-US" sz="1200" kern="1200" dirty="0" smtClean="0">
                <a:solidFill>
                  <a:schemeClr val="tx1"/>
                </a:solidFill>
                <a:effectLst/>
                <a:latin typeface="+mn-lt"/>
                <a:ea typeface="+mn-ea"/>
                <a:cs typeface="+mn-cs"/>
              </a:rPr>
              <a:t> on a tablet will link together like this:</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There are two ways of adding a fragment, using a layout file and writing Java code. If you add a fragment to another fragment’s layout the result can be flaky, so we’re going to add the </a:t>
            </a:r>
            <a:r>
              <a:rPr lang="en-US" sz="1200" kern="1200" dirty="0" err="1" smtClean="0">
                <a:solidFill>
                  <a:schemeClr val="tx1"/>
                </a:solidFill>
                <a:effectLst/>
                <a:latin typeface="+mn-lt"/>
                <a:ea typeface="+mn-ea"/>
                <a:cs typeface="+mn-cs"/>
              </a:rPr>
              <a:t>StopwatchFragment</a:t>
            </a:r>
            <a:r>
              <a:rPr lang="en-US" sz="1200" kern="1200" dirty="0" smtClean="0">
                <a:solidFill>
                  <a:schemeClr val="tx1"/>
                </a:solidFill>
                <a:effectLst/>
                <a:latin typeface="+mn-lt"/>
                <a:ea typeface="+mn-ea"/>
                <a:cs typeface="+mn-cs"/>
              </a:rPr>
              <a:t> to the </a:t>
            </a:r>
            <a:r>
              <a:rPr lang="en-US" sz="1200" kern="1200" dirty="0" err="1" smtClean="0">
                <a:solidFill>
                  <a:schemeClr val="tx1"/>
                </a:solidFill>
                <a:effectLst/>
                <a:latin typeface="+mn-lt"/>
                <a:ea typeface="+mn-ea"/>
                <a:cs typeface="+mn-cs"/>
              </a:rPr>
              <a:t>WorkoutDetailFragment</a:t>
            </a:r>
            <a:r>
              <a:rPr lang="en-US" sz="1200" kern="1200" dirty="0" smtClean="0">
                <a:solidFill>
                  <a:schemeClr val="tx1"/>
                </a:solidFill>
                <a:effectLst/>
                <a:latin typeface="+mn-lt"/>
                <a:ea typeface="+mn-ea"/>
                <a:cs typeface="+mn-cs"/>
              </a:rPr>
              <a:t> using Java code. That means we’re going to do it in almost the same way that we added the </a:t>
            </a:r>
            <a:r>
              <a:rPr lang="en-US" sz="1200" kern="1200" dirty="0" err="1" smtClean="0">
                <a:solidFill>
                  <a:schemeClr val="tx1"/>
                </a:solidFill>
                <a:effectLst/>
                <a:latin typeface="+mn-lt"/>
                <a:ea typeface="+mn-ea"/>
                <a:cs typeface="+mn-cs"/>
              </a:rPr>
              <a:t>WorkoutDetailFragment</a:t>
            </a:r>
            <a:r>
              <a:rPr lang="en-US" sz="1200" kern="1200" dirty="0" smtClean="0">
                <a:solidFill>
                  <a:schemeClr val="tx1"/>
                </a:solidFill>
                <a:effectLst/>
                <a:latin typeface="+mn-lt"/>
                <a:ea typeface="+mn-ea"/>
                <a:cs typeface="+mn-cs"/>
              </a:rPr>
              <a:t> to the activity. </a:t>
            </a:r>
          </a:p>
          <a:p>
            <a:pPr fontAlgn="base"/>
            <a:endParaRPr lang="en-US" sz="1200" kern="1200" dirty="0" smtClean="0">
              <a:solidFill>
                <a:schemeClr val="tx1"/>
              </a:solidFill>
              <a:effectLst/>
              <a:latin typeface="+mn-lt"/>
              <a:ea typeface="+mn-ea"/>
              <a:cs typeface="+mn-cs"/>
            </a:endParaRPr>
          </a:p>
          <a:p>
            <a:pPr fontAlgn="base"/>
            <a:r>
              <a:rPr lang="en-US" dirty="0" smtClean="0"/>
              <a:t>If you nest fragments inside fragments, you need to add the nested fragment programmatically.</a:t>
            </a:r>
          </a:p>
          <a:p>
            <a:pPr fontAlgn="base"/>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15</a:t>
            </a:fld>
            <a:endParaRPr lang="en-US"/>
          </a:p>
        </p:txBody>
      </p:sp>
    </p:spTree>
    <p:extLst>
      <p:ext uri="{BB962C8B-B14F-4D97-AF65-F5344CB8AC3E}">
        <p14:creationId xmlns:p14="http://schemas.microsoft.com/office/powerpoint/2010/main" val="1080929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To add a fragment programmatically using Java code, you add a frame layout to your layout where you want the fragment to go. We want to put our </a:t>
            </a:r>
            <a:r>
              <a:rPr lang="en-US" sz="1200" kern="1200" dirty="0" err="1" smtClean="0">
                <a:solidFill>
                  <a:schemeClr val="tx1"/>
                </a:solidFill>
                <a:effectLst/>
                <a:latin typeface="+mn-lt"/>
                <a:ea typeface="+mn-ea"/>
                <a:cs typeface="+mn-cs"/>
              </a:rPr>
              <a:t>StopwatchFragment</a:t>
            </a:r>
            <a:r>
              <a:rPr lang="en-US" sz="1200" kern="1200" dirty="0" smtClean="0">
                <a:solidFill>
                  <a:schemeClr val="tx1"/>
                </a:solidFill>
                <a:effectLst/>
                <a:latin typeface="+mn-lt"/>
                <a:ea typeface="+mn-ea"/>
                <a:cs typeface="+mn-cs"/>
              </a:rPr>
              <a:t> in </a:t>
            </a:r>
            <a:r>
              <a:rPr lang="en-US" sz="1200" kern="1200" dirty="0" err="1" smtClean="0">
                <a:solidFill>
                  <a:schemeClr val="tx1"/>
                </a:solidFill>
                <a:effectLst/>
                <a:latin typeface="+mn-lt"/>
                <a:ea typeface="+mn-ea"/>
                <a:cs typeface="+mn-cs"/>
              </a:rPr>
              <a:t>WorkoutDetailFragment</a:t>
            </a:r>
            <a:r>
              <a:rPr lang="en-US" sz="1200" kern="1200" dirty="0" smtClean="0">
                <a:solidFill>
                  <a:schemeClr val="tx1"/>
                </a:solidFill>
                <a:effectLst/>
                <a:latin typeface="+mn-lt"/>
                <a:ea typeface="+mn-ea"/>
                <a:cs typeface="+mn-cs"/>
              </a:rPr>
              <a:t> underneath the workout name and description. We’ll add a frame layout underneath the name and description text views that will be used to contain </a:t>
            </a:r>
            <a:r>
              <a:rPr lang="en-US" sz="1200" kern="1200" dirty="0" err="1" smtClean="0">
                <a:solidFill>
                  <a:schemeClr val="tx1"/>
                </a:solidFill>
                <a:effectLst/>
                <a:latin typeface="+mn-lt"/>
                <a:ea typeface="+mn-ea"/>
                <a:cs typeface="+mn-cs"/>
              </a:rPr>
              <a:t>StopwatchFragment</a:t>
            </a:r>
            <a:r>
              <a:rPr lang="en-US" sz="1200" kern="1200" dirty="0" smtClean="0">
                <a:solidFill>
                  <a:schemeClr val="tx1"/>
                </a:solidFill>
                <a:effectLst/>
                <a:latin typeface="+mn-lt"/>
                <a:ea typeface="+mn-ea"/>
                <a:cs typeface="+mn-cs"/>
              </a:rPr>
              <a:t>:</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endParaRPr lang="en-US" dirty="0" smtClean="0"/>
          </a:p>
          <a:p>
            <a:pPr fontAlgn="base"/>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16</a:t>
            </a:fld>
            <a:endParaRPr lang="en-US"/>
          </a:p>
        </p:txBody>
      </p:sp>
    </p:spTree>
    <p:extLst>
      <p:ext uri="{BB962C8B-B14F-4D97-AF65-F5344CB8AC3E}">
        <p14:creationId xmlns:p14="http://schemas.microsoft.com/office/powerpoint/2010/main" val="1273879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smtClean="0"/>
              <a:t>We want to add </a:t>
            </a:r>
            <a:r>
              <a:rPr lang="en-US" dirty="0" err="1" smtClean="0"/>
              <a:t>StopwatchFragment</a:t>
            </a:r>
            <a:r>
              <a:rPr lang="en-US" dirty="0" smtClean="0"/>
              <a:t> to the frame layout when </a:t>
            </a:r>
            <a:r>
              <a:rPr lang="en-US" dirty="0" err="1" smtClean="0"/>
              <a:t>WorkoutDetailFragment’s</a:t>
            </a:r>
            <a:r>
              <a:rPr lang="en-US" dirty="0" smtClean="0"/>
              <a:t> view gets created. We’ll do this in a similar way to how we did in Chapter 7, by replacing the fragment that’s displayed in the frame layout using a fragment transaction. Here’s a reminder of the code we used in Chapter 7:</a:t>
            </a:r>
          </a:p>
          <a:p>
            <a:pPr fontAlgn="base"/>
            <a:endParaRPr lang="en-US" dirty="0" smtClean="0"/>
          </a:p>
          <a:p>
            <a:pPr fontAlgn="base"/>
            <a:r>
              <a:rPr lang="en-US" dirty="0" smtClean="0"/>
              <a:t>We used the above code to replace the fragment that’s displayed in an activity, but this time there’s a key difference. Instead of replacing the fragment that’s displayed in an activity, we want to replace the fragment that’s displayed in a fragment. This means that we need to make a small change to how we create the fragment transaction.</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17</a:t>
            </a:fld>
            <a:endParaRPr lang="en-US"/>
          </a:p>
        </p:txBody>
      </p:sp>
    </p:spTree>
    <p:extLst>
      <p:ext uri="{BB962C8B-B14F-4D97-AF65-F5344CB8AC3E}">
        <p14:creationId xmlns:p14="http://schemas.microsoft.com/office/powerpoint/2010/main" val="17609212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When we wanted to display a fragment in an activity, we created the fragment transaction using the activity’s fragment manager using</a:t>
            </a:r>
            <a:r>
              <a:rPr lang="en-US" sz="1200" b="0" i="0" kern="1200" baseline="0" dirty="0" smtClean="0">
                <a:solidFill>
                  <a:schemeClr val="tx1"/>
                </a:solidFill>
                <a:effectLst/>
                <a:latin typeface="+mn-lt"/>
                <a:ea typeface="+mn-ea"/>
                <a:cs typeface="+mn-cs"/>
              </a:rPr>
              <a:t> the </a:t>
            </a:r>
            <a:r>
              <a:rPr lang="en-US" sz="1200" b="0" i="0" kern="1200" baseline="0" dirty="0" err="1" smtClean="0">
                <a:solidFill>
                  <a:schemeClr val="tx1"/>
                </a:solidFill>
                <a:effectLst/>
                <a:latin typeface="+mn-lt"/>
                <a:ea typeface="+mn-ea"/>
                <a:cs typeface="+mn-cs"/>
              </a:rPr>
              <a:t>getFragmentManager</a:t>
            </a:r>
            <a:r>
              <a:rPr lang="en-US" sz="1200" b="0" i="0" kern="1200" baseline="0" dirty="0" smtClean="0">
                <a:solidFill>
                  <a:schemeClr val="tx1"/>
                </a:solidFill>
                <a:effectLst/>
                <a:latin typeface="+mn-lt"/>
                <a:ea typeface="+mn-ea"/>
                <a:cs typeface="+mn-cs"/>
              </a:rPr>
              <a:t> call. </a:t>
            </a:r>
            <a:r>
              <a:rPr lang="en-US" dirty="0" smtClean="0"/>
              <a:t>The </a:t>
            </a:r>
            <a:r>
              <a:rPr lang="en-US" dirty="0" err="1" smtClean="0"/>
              <a:t>getFragmentManager</a:t>
            </a:r>
            <a:r>
              <a:rPr lang="en-US" dirty="0" smtClean="0"/>
              <a:t>() method gets the fragment manager associated with the fragment’s parent activity. This means that the fragment transaction is linked to the activity.</a:t>
            </a:r>
          </a:p>
          <a:p>
            <a:pPr fontAlgn="base"/>
            <a:endParaRPr lang="en-US" dirty="0" smtClean="0"/>
          </a:p>
          <a:p>
            <a:pPr fontAlgn="base"/>
            <a:r>
              <a:rPr lang="en-US" dirty="0" smtClean="0"/>
              <a:t>When you want to display fragments inside another fragment, you need to use a slightly different fragment manager. You need to use the fragment manager associated with the parent fragment instead. This means that any fragment transactions will be linked to the parent fragment rather than the </a:t>
            </a:r>
            <a:r>
              <a:rPr lang="en-US" dirty="0" err="1" smtClean="0"/>
              <a:t>activity.To</a:t>
            </a:r>
            <a:r>
              <a:rPr lang="en-US" dirty="0" smtClean="0"/>
              <a:t> get the fragment manager that’s associated with the parent fragment, you use the </a:t>
            </a:r>
            <a:r>
              <a:rPr lang="en-US" dirty="0" err="1" smtClean="0"/>
              <a:t>getChildFragmentManager</a:t>
            </a:r>
            <a:r>
              <a:rPr lang="en-US" dirty="0" smtClean="0"/>
              <a:t>() method. This means that the code to begin the transaction now calls </a:t>
            </a:r>
            <a:r>
              <a:rPr lang="en-US" dirty="0" err="1" smtClean="0"/>
              <a:t>getChildFragmentManager</a:t>
            </a:r>
            <a:endParaRPr lang="en-US" dirty="0" smtClean="0"/>
          </a:p>
          <a:p>
            <a:pPr fontAlgn="base"/>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18</a:t>
            </a:fld>
            <a:endParaRPr lang="en-US"/>
          </a:p>
        </p:txBody>
      </p:sp>
    </p:spTree>
    <p:extLst>
      <p:ext uri="{BB962C8B-B14F-4D97-AF65-F5344CB8AC3E}">
        <p14:creationId xmlns:p14="http://schemas.microsoft.com/office/powerpoint/2010/main" val="1145885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err="1" smtClean="0"/>
              <a:t>getFragmentManager</a:t>
            </a:r>
            <a:r>
              <a:rPr lang="en-US" dirty="0" smtClean="0"/>
              <a:t>() creates transactions at the activity </a:t>
            </a:r>
            <a:r>
              <a:rPr lang="en-US" dirty="0" err="1" smtClean="0"/>
              <a:t>lavel</a:t>
            </a:r>
            <a:endParaRPr lang="en-US" dirty="0" smtClean="0"/>
          </a:p>
          <a:p>
            <a:pPr fontAlgn="base"/>
            <a:endParaRPr lang="en-US" dirty="0" smtClean="0"/>
          </a:p>
          <a:p>
            <a:pPr fontAlgn="base"/>
            <a:r>
              <a:rPr lang="en-US" dirty="0" smtClean="0"/>
              <a:t>If</a:t>
            </a:r>
            <a:r>
              <a:rPr lang="en-US" baseline="0" dirty="0" smtClean="0"/>
              <a:t> we</a:t>
            </a:r>
            <a:r>
              <a:rPr lang="en-US" dirty="0" smtClean="0"/>
              <a:t> look at what would happen if our </a:t>
            </a:r>
            <a:r>
              <a:rPr lang="en-US" dirty="0" err="1" smtClean="0"/>
              <a:t>WorkoutDetailFragment</a:t>
            </a:r>
            <a:r>
              <a:rPr lang="en-US" dirty="0" smtClean="0"/>
              <a:t> used </a:t>
            </a:r>
            <a:r>
              <a:rPr lang="en-US" dirty="0" err="1" smtClean="0"/>
              <a:t>getFragmentManager</a:t>
            </a:r>
            <a:r>
              <a:rPr lang="en-US" dirty="0" smtClean="0"/>
              <a:t>() to create the fragment transaction to display </a:t>
            </a:r>
            <a:r>
              <a:rPr lang="en-US" dirty="0" err="1" smtClean="0"/>
              <a:t>StopwatchFragment</a:t>
            </a:r>
            <a:r>
              <a:rPr lang="en-US" dirty="0" smtClean="0"/>
              <a:t>.</a:t>
            </a:r>
          </a:p>
          <a:p>
            <a:pPr fontAlgn="base"/>
            <a:endParaRPr lang="en-US" dirty="0" smtClean="0"/>
          </a:p>
          <a:p>
            <a:pPr fontAlgn="base"/>
            <a:r>
              <a:rPr lang="en-US" dirty="0" smtClean="0"/>
              <a:t>When someone clicks on a workout, we want the app to display the details of the workout and the stopwatch. </a:t>
            </a:r>
            <a:r>
              <a:rPr lang="en-US" dirty="0" err="1" smtClean="0"/>
              <a:t>MainActivity</a:t>
            </a:r>
            <a:r>
              <a:rPr lang="en-US" dirty="0" smtClean="0"/>
              <a:t> creates a transaction to display </a:t>
            </a:r>
            <a:r>
              <a:rPr lang="en-US" dirty="0" err="1" smtClean="0"/>
              <a:t>WorkoutDetailFragment</a:t>
            </a:r>
            <a:r>
              <a:rPr lang="en-US" dirty="0" smtClean="0"/>
              <a:t>. If we use </a:t>
            </a:r>
            <a:r>
              <a:rPr lang="en-US" dirty="0" err="1" smtClean="0"/>
              <a:t>getFragmentManager</a:t>
            </a:r>
            <a:r>
              <a:rPr lang="en-US" dirty="0" smtClean="0"/>
              <a:t>() to display the </a:t>
            </a:r>
            <a:r>
              <a:rPr lang="en-US" dirty="0" err="1" smtClean="0"/>
              <a:t>StopwatchFragment</a:t>
            </a:r>
            <a:r>
              <a:rPr lang="en-US" dirty="0" smtClean="0"/>
              <a:t> as well, we’ll have two transactions on the back stack.</a:t>
            </a:r>
          </a:p>
          <a:p>
            <a:pPr fontAlgn="base"/>
            <a:endParaRPr lang="en-US" dirty="0" smtClean="0"/>
          </a:p>
          <a:p>
            <a:pPr fontAlgn="base"/>
            <a:r>
              <a:rPr lang="en-US" dirty="0" smtClean="0"/>
              <a:t>The problem with using two transactions to display the workout is that weird things happen if the user presses the back button.</a:t>
            </a:r>
          </a:p>
          <a:p>
            <a:pPr fontAlgn="base"/>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19</a:t>
            </a:fld>
            <a:endParaRPr lang="en-US"/>
          </a:p>
        </p:txBody>
      </p:sp>
    </p:spTree>
    <p:extLst>
      <p:ext uri="{BB962C8B-B14F-4D97-AF65-F5344CB8AC3E}">
        <p14:creationId xmlns:p14="http://schemas.microsoft.com/office/powerpoint/2010/main" val="15362110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smtClean="0"/>
              <a:t>When a user clicks on a workout, and then clicks the back button, they will expect the screen to go back to how it looked before. But the back button simply undoes the last transaction on the back stack. That means if we create two transactions to the workout detail and the stopwatch, if the user clicks the back button then all that will happen is the stopwatch will be removed. They have to click it again to remove the workout detail section.</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20</a:t>
            </a:fld>
            <a:endParaRPr lang="en-US"/>
          </a:p>
        </p:txBody>
      </p:sp>
    </p:spTree>
    <p:extLst>
      <p:ext uri="{BB962C8B-B14F-4D97-AF65-F5344CB8AC3E}">
        <p14:creationId xmlns:p14="http://schemas.microsoft.com/office/powerpoint/2010/main" val="510824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Nested fragments need nested transactions</a:t>
            </a:r>
          </a:p>
          <a:p>
            <a:pPr fontAlgn="base"/>
            <a:r>
              <a:rPr lang="en-US" sz="1200" kern="1200" dirty="0" smtClean="0">
                <a:solidFill>
                  <a:schemeClr val="tx1"/>
                </a:solidFill>
                <a:effectLst/>
                <a:latin typeface="+mn-lt"/>
                <a:ea typeface="+mn-ea"/>
                <a:cs typeface="+mn-cs"/>
              </a:rPr>
              <a:t>The problem of having multiple transactions for nested fragments was why the child fragment manager was created. The transactions created by the child fragment manager fit </a:t>
            </a:r>
            <a:r>
              <a:rPr lang="en-US" sz="1200" i="1" kern="1200" dirty="0" smtClean="0">
                <a:solidFill>
                  <a:schemeClr val="tx1"/>
                </a:solidFill>
                <a:effectLst/>
                <a:latin typeface="+mn-lt"/>
                <a:ea typeface="+mn-ea"/>
                <a:cs typeface="+mn-cs"/>
              </a:rPr>
              <a:t>inside</a:t>
            </a:r>
            <a:r>
              <a:rPr lang="en-US" sz="1200" kern="1200" dirty="0" smtClean="0">
                <a:solidFill>
                  <a:schemeClr val="tx1"/>
                </a:solidFill>
                <a:effectLst/>
                <a:latin typeface="+mn-lt"/>
                <a:ea typeface="+mn-ea"/>
                <a:cs typeface="+mn-cs"/>
              </a:rPr>
              <a:t> the main transactions. So when we add the </a:t>
            </a:r>
            <a:r>
              <a:rPr lang="en-US" sz="1200" kern="1200" dirty="0" err="1" smtClean="0">
                <a:solidFill>
                  <a:schemeClr val="tx1"/>
                </a:solidFill>
                <a:effectLst/>
                <a:latin typeface="+mn-lt"/>
                <a:ea typeface="+mn-ea"/>
                <a:cs typeface="+mn-cs"/>
              </a:rPr>
              <a:t>StopwatchFragment</a:t>
            </a:r>
            <a:r>
              <a:rPr lang="en-US" sz="1200" kern="1200" dirty="0" smtClean="0">
                <a:solidFill>
                  <a:schemeClr val="tx1"/>
                </a:solidFill>
                <a:effectLst/>
                <a:latin typeface="+mn-lt"/>
                <a:ea typeface="+mn-ea"/>
                <a:cs typeface="+mn-cs"/>
              </a:rPr>
              <a:t> to the </a:t>
            </a:r>
            <a:r>
              <a:rPr lang="en-US" sz="1200" kern="1200" dirty="0" err="1" smtClean="0">
                <a:solidFill>
                  <a:schemeClr val="tx1"/>
                </a:solidFill>
                <a:effectLst/>
                <a:latin typeface="+mn-lt"/>
                <a:ea typeface="+mn-ea"/>
                <a:cs typeface="+mn-cs"/>
              </a:rPr>
              <a:t>WorkoutDetailFragmentusing</a:t>
            </a:r>
            <a:r>
              <a:rPr lang="en-US" sz="1200" kern="1200" dirty="0" smtClean="0">
                <a:solidFill>
                  <a:schemeClr val="tx1"/>
                </a:solidFill>
                <a:effectLst/>
                <a:latin typeface="+mn-lt"/>
                <a:ea typeface="+mn-ea"/>
                <a:cs typeface="+mn-cs"/>
              </a:rPr>
              <a:t> a transaction created by </a:t>
            </a:r>
            <a:r>
              <a:rPr lang="en-US" sz="1200" kern="1200" dirty="0" err="1" smtClean="0">
                <a:solidFill>
                  <a:schemeClr val="tx1"/>
                </a:solidFill>
                <a:effectLst/>
                <a:latin typeface="+mn-lt"/>
                <a:ea typeface="+mn-ea"/>
                <a:cs typeface="+mn-cs"/>
              </a:rPr>
              <a:t>getChildFragmentManager</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beginTransaction</a:t>
            </a:r>
            <a:r>
              <a:rPr lang="en-US" sz="1200" kern="1200" dirty="0" smtClean="0">
                <a:solidFill>
                  <a:schemeClr val="tx1"/>
                </a:solidFill>
                <a:effectLst/>
                <a:latin typeface="+mn-lt"/>
                <a:ea typeface="+mn-ea"/>
                <a:cs typeface="+mn-cs"/>
              </a:rPr>
              <a:t>(), the transactions are nested like this:</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21</a:t>
            </a:fld>
            <a:endParaRPr lang="en-US"/>
          </a:p>
        </p:txBody>
      </p:sp>
    </p:spTree>
    <p:extLst>
      <p:ext uri="{BB962C8B-B14F-4D97-AF65-F5344CB8AC3E}">
        <p14:creationId xmlns:p14="http://schemas.microsoft.com/office/powerpoint/2010/main" val="870512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a:t>
            </a:fld>
            <a:endParaRPr lang="en-US"/>
          </a:p>
        </p:txBody>
      </p:sp>
    </p:spTree>
    <p:extLst>
      <p:ext uri="{BB962C8B-B14F-4D97-AF65-F5344CB8AC3E}">
        <p14:creationId xmlns:p14="http://schemas.microsoft.com/office/powerpoint/2010/main" val="10986330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The back stack has one transaction that contains the second transaction. When someone presses the back button, the </a:t>
            </a:r>
            <a:r>
              <a:rPr lang="en-US" sz="1200" i="1" kern="1200" dirty="0" smtClean="0">
                <a:solidFill>
                  <a:schemeClr val="tx1"/>
                </a:solidFill>
                <a:effectLst/>
                <a:latin typeface="+mn-lt"/>
                <a:ea typeface="+mn-ea"/>
                <a:cs typeface="+mn-cs"/>
              </a:rPr>
              <a:t>display-the-detail-fragmen</a:t>
            </a:r>
            <a:r>
              <a:rPr lang="en-US" sz="1200" kern="1200" dirty="0" smtClean="0">
                <a:solidFill>
                  <a:schemeClr val="tx1"/>
                </a:solidFill>
                <a:effectLst/>
                <a:latin typeface="+mn-lt"/>
                <a:ea typeface="+mn-ea"/>
                <a:cs typeface="+mn-cs"/>
              </a:rPr>
              <a:t>t transaction is undone, and that will mean that the </a:t>
            </a:r>
            <a:r>
              <a:rPr lang="en-US" sz="1200" i="1" kern="1200" dirty="0" smtClean="0">
                <a:solidFill>
                  <a:schemeClr val="tx1"/>
                </a:solidFill>
                <a:effectLst/>
                <a:latin typeface="+mn-lt"/>
                <a:ea typeface="+mn-ea"/>
                <a:cs typeface="+mn-cs"/>
              </a:rPr>
              <a:t>display-the-stopwatch-fragment</a:t>
            </a:r>
            <a:r>
              <a:rPr lang="en-US" sz="1200" kern="1200" dirty="0" smtClean="0">
                <a:solidFill>
                  <a:schemeClr val="tx1"/>
                </a:solidFill>
                <a:effectLst/>
                <a:latin typeface="+mn-lt"/>
                <a:ea typeface="+mn-ea"/>
                <a:cs typeface="+mn-cs"/>
              </a:rPr>
              <a:t> transaction is undone at the same time. When the user presses the back button, the app behaves correctly:</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22</a:t>
            </a:fld>
            <a:endParaRPr lang="en-US"/>
          </a:p>
        </p:txBody>
      </p:sp>
    </p:spTree>
    <p:extLst>
      <p:ext uri="{BB962C8B-B14F-4D97-AF65-F5344CB8AC3E}">
        <p14:creationId xmlns:p14="http://schemas.microsoft.com/office/powerpoint/2010/main" val="18279139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smtClean="0"/>
              <a:t>We want to add </a:t>
            </a:r>
            <a:r>
              <a:rPr lang="en-US" dirty="0" err="1" smtClean="0"/>
              <a:t>StopwatchFragment</a:t>
            </a:r>
            <a:r>
              <a:rPr lang="en-US" dirty="0" smtClean="0"/>
              <a:t> to the frame layout when </a:t>
            </a:r>
            <a:r>
              <a:rPr lang="en-US" dirty="0" err="1" smtClean="0"/>
              <a:t>WorkoutDetailFragment’s</a:t>
            </a:r>
            <a:r>
              <a:rPr lang="en-US" dirty="0" smtClean="0"/>
              <a:t> view gets created. When </a:t>
            </a:r>
            <a:r>
              <a:rPr lang="en-US" dirty="0" err="1" smtClean="0"/>
              <a:t>WorkoutDetailFragment’s</a:t>
            </a:r>
            <a:r>
              <a:rPr lang="en-US" dirty="0" smtClean="0"/>
              <a:t> view gets created, its </a:t>
            </a:r>
            <a:r>
              <a:rPr lang="en-US" dirty="0" err="1" smtClean="0"/>
              <a:t>onCreateView</a:t>
            </a:r>
            <a:r>
              <a:rPr lang="en-US" dirty="0" smtClean="0"/>
              <a:t>() method gets called, so we’ll add a fragment transaction to the </a:t>
            </a:r>
            <a:r>
              <a:rPr lang="en-US" dirty="0" err="1" smtClean="0"/>
              <a:t>onCreateView</a:t>
            </a:r>
            <a:r>
              <a:rPr lang="en-US" dirty="0" smtClean="0"/>
              <a:t>() method to display </a:t>
            </a:r>
            <a:r>
              <a:rPr lang="en-US" dirty="0" err="1" smtClean="0"/>
              <a:t>StopwatchFragment</a:t>
            </a:r>
            <a:r>
              <a:rPr lang="en-US" dirty="0" smtClean="0"/>
              <a:t>. Here’s the code:</a:t>
            </a:r>
          </a:p>
          <a:p>
            <a:pPr fontAlgn="base"/>
            <a:endParaRPr lang="en-US" dirty="0" smtClean="0"/>
          </a:p>
          <a:p>
            <a:pPr fontAlgn="base"/>
            <a:r>
              <a:rPr lang="en-US" dirty="0" smtClean="0"/>
              <a:t>As you can see, the code looks almost identical to the code used to display a fragment inside an activity. The key difference is that we’re displaying a fragment inside another fragment, so we need to use </a:t>
            </a:r>
            <a:r>
              <a:rPr lang="en-US" dirty="0" err="1" smtClean="0"/>
              <a:t>getChildFragmentManager</a:t>
            </a:r>
            <a:r>
              <a:rPr lang="en-US" dirty="0" smtClean="0"/>
              <a:t>() instead of </a:t>
            </a:r>
            <a:r>
              <a:rPr lang="en-US" dirty="0" err="1" smtClean="0"/>
              <a:t>getFragmentManager</a:t>
            </a:r>
            <a:r>
              <a:rPr lang="en-US" dirty="0" smtClean="0"/>
              <a:t>().</a:t>
            </a:r>
          </a:p>
          <a:p>
            <a:pPr fontAlgn="base"/>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23</a:t>
            </a:fld>
            <a:endParaRPr lang="en-US"/>
          </a:p>
        </p:txBody>
      </p:sp>
    </p:spTree>
    <p:extLst>
      <p:ext uri="{BB962C8B-B14F-4D97-AF65-F5344CB8AC3E}">
        <p14:creationId xmlns:p14="http://schemas.microsoft.com/office/powerpoint/2010/main" val="16708383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smtClean="0"/>
              <a:t>Here’s the full code for </a:t>
            </a:r>
            <a:r>
              <a:rPr lang="en-US" dirty="0" err="1" smtClean="0"/>
              <a:t>WorkoutDetailFragment.java</a:t>
            </a:r>
            <a:r>
              <a:rPr lang="en-US" dirty="0" smtClean="0"/>
              <a:t>:</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24</a:t>
            </a:fld>
            <a:endParaRPr lang="en-US"/>
          </a:p>
        </p:txBody>
      </p:sp>
    </p:spTree>
    <p:extLst>
      <p:ext uri="{BB962C8B-B14F-4D97-AF65-F5344CB8AC3E}">
        <p14:creationId xmlns:p14="http://schemas.microsoft.com/office/powerpoint/2010/main" val="204893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smtClean="0"/>
              <a:t>Now if you select one of the workouts, the workout detail appears along with the stopwatch. If you click on the Back button, the whole screen goes back to how it looked before:</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25</a:t>
            </a:fld>
            <a:endParaRPr lang="en-US"/>
          </a:p>
        </p:txBody>
      </p:sp>
    </p:spTree>
    <p:extLst>
      <p:ext uri="{BB962C8B-B14F-4D97-AF65-F5344CB8AC3E}">
        <p14:creationId xmlns:p14="http://schemas.microsoft.com/office/powerpoint/2010/main" val="10887164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b="1" dirty="0" smtClean="0"/>
              <a:t>But there’s a problem if you try to interact with the stopwatch</a:t>
            </a:r>
          </a:p>
          <a:p>
            <a:pPr fontAlgn="base"/>
            <a:r>
              <a:rPr lang="en-US" dirty="0" smtClean="0"/>
              <a:t>If you try to press one of the buttons on the stopwatch, a weird thing happens. The app crashes:</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26</a:t>
            </a:fld>
            <a:endParaRPr lang="en-US"/>
          </a:p>
        </p:txBody>
      </p:sp>
    </p:spTree>
    <p:extLst>
      <p:ext uri="{BB962C8B-B14F-4D97-AF65-F5344CB8AC3E}">
        <p14:creationId xmlns:p14="http://schemas.microsoft.com/office/powerpoint/2010/main" val="10576215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b="1" dirty="0" smtClean="0"/>
              <a:t>Why does the app crash if you press a button?</a:t>
            </a:r>
          </a:p>
          <a:p>
            <a:pPr fontAlgn="base"/>
            <a:r>
              <a:rPr lang="en-US" dirty="0" smtClean="0"/>
              <a:t>When we converted the stopwatch activity into a fragment, we didn’t change any of the code relating to the buttons. We know this code worked great when it was in an activity, so why should it cause the app to crash in a fragment?</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27</a:t>
            </a:fld>
            <a:endParaRPr lang="en-US"/>
          </a:p>
        </p:txBody>
      </p:sp>
    </p:spTree>
    <p:extLst>
      <p:ext uri="{BB962C8B-B14F-4D97-AF65-F5344CB8AC3E}">
        <p14:creationId xmlns:p14="http://schemas.microsoft.com/office/powerpoint/2010/main" val="10134521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b="1" dirty="0" smtClean="0"/>
              <a:t>Let’s look at the </a:t>
            </a:r>
            <a:r>
              <a:rPr lang="en-US" b="1" dirty="0" err="1" smtClean="0"/>
              <a:t>StopwatchFragment</a:t>
            </a:r>
            <a:r>
              <a:rPr lang="en-US" b="1" dirty="0" smtClean="0"/>
              <a:t> layout code</a:t>
            </a:r>
          </a:p>
          <a:p>
            <a:pPr fontAlgn="base"/>
            <a:r>
              <a:rPr lang="en-US" dirty="0" smtClean="0"/>
              <a:t>In the layout code for the </a:t>
            </a:r>
            <a:r>
              <a:rPr lang="en-US" dirty="0" err="1" smtClean="0"/>
              <a:t>StopwatchFragment</a:t>
            </a:r>
            <a:r>
              <a:rPr lang="en-US" dirty="0" smtClean="0"/>
              <a:t>, we’re binding the buttons to methods in the same way that we did for an activity, by using the </a:t>
            </a:r>
            <a:r>
              <a:rPr lang="en-US" dirty="0" err="1" smtClean="0"/>
              <a:t>android:onClick</a:t>
            </a:r>
            <a:r>
              <a:rPr lang="en-US" dirty="0" smtClean="0"/>
              <a:t> attribute to say which method should be called when each button is clicked:</a:t>
            </a:r>
          </a:p>
          <a:p>
            <a:pPr fontAlgn="base"/>
            <a:endParaRPr lang="en-US" dirty="0" smtClean="0"/>
          </a:p>
          <a:p>
            <a:pPr fontAlgn="base"/>
            <a:r>
              <a:rPr lang="en-US" b="1" dirty="0" smtClean="0"/>
              <a:t>The </a:t>
            </a:r>
            <a:r>
              <a:rPr lang="en-US" b="1" dirty="0" err="1" smtClean="0"/>
              <a:t>onClick</a:t>
            </a:r>
            <a:r>
              <a:rPr lang="en-US" b="1" dirty="0" smtClean="0"/>
              <a:t> attribute calls methods in the activity, not the fragment</a:t>
            </a:r>
          </a:p>
          <a:p>
            <a:pPr fontAlgn="base"/>
            <a:r>
              <a:rPr lang="en-US" dirty="0" smtClean="0"/>
              <a:t>There’s a big problem with using the </a:t>
            </a:r>
            <a:r>
              <a:rPr lang="en-US" dirty="0" err="1" smtClean="0"/>
              <a:t>android:onClick</a:t>
            </a:r>
            <a:r>
              <a:rPr lang="en-US" dirty="0" smtClean="0"/>
              <a:t> attribute to say which method should be called when a view is clicked. The attribute specifies which method should be called in the current activity. This is fine when the views are in an activity’s layout. When the views are in a fragment this leads to problems. Instead of calling methods in the fragment, Android calls methods in the parent activity. If it can’t find the methods in this activity, the app crashes.</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28</a:t>
            </a:fld>
            <a:endParaRPr lang="en-US"/>
          </a:p>
        </p:txBody>
      </p:sp>
    </p:spTree>
    <p:extLst>
      <p:ext uri="{BB962C8B-B14F-4D97-AF65-F5344CB8AC3E}">
        <p14:creationId xmlns:p14="http://schemas.microsoft.com/office/powerpoint/2010/main" val="17583349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smtClean="0"/>
              <a:t>The problem occurs regardless of whether the fragment is included in an activity, or nested inside another fragment. It applies to all fragments.</a:t>
            </a:r>
          </a:p>
          <a:p>
            <a:pPr fontAlgn="base"/>
            <a:endParaRPr lang="en-US" dirty="0" smtClean="0"/>
          </a:p>
          <a:p>
            <a:pPr fontAlgn="base"/>
            <a:r>
              <a:rPr lang="en-US" dirty="0" smtClean="0"/>
              <a:t>Now we could move the methods out of the fragment into the activity, but that approach has a major disadvantage. It would mean that the fragment is no longer self-contained—if we wanted to reuse the fragment in another activity, we’d need to include the code in that activity too. Instead, we’ll deal with it in the fragment.</a:t>
            </a:r>
          </a:p>
          <a:p>
            <a:pPr fontAlgn="base"/>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29</a:t>
            </a:fld>
            <a:endParaRPr lang="en-US"/>
          </a:p>
        </p:txBody>
      </p:sp>
    </p:spTree>
    <p:extLst>
      <p:ext uri="{BB962C8B-B14F-4D97-AF65-F5344CB8AC3E}">
        <p14:creationId xmlns:p14="http://schemas.microsoft.com/office/powerpoint/2010/main" val="15215681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cap="all" dirty="0" smtClean="0">
                <a:solidFill>
                  <a:schemeClr val="tx1"/>
                </a:solidFill>
                <a:effectLst/>
                <a:latin typeface="+mn-lt"/>
                <a:ea typeface="+mn-ea"/>
                <a:cs typeface="+mn-cs"/>
              </a:rPr>
              <a:t>HOW TO MAKE BUTTON CLICKS CALL METHODS IN THE FRAGMENT</a:t>
            </a:r>
          </a:p>
          <a:p>
            <a:pPr fontAlgn="base"/>
            <a:r>
              <a:rPr lang="en-US" sz="1200" b="0" i="0" kern="1200" dirty="0" smtClean="0">
                <a:solidFill>
                  <a:schemeClr val="tx1"/>
                </a:solidFill>
                <a:effectLst/>
                <a:latin typeface="+mn-lt"/>
                <a:ea typeface="+mn-ea"/>
                <a:cs typeface="+mn-cs"/>
              </a:rPr>
              <a:t>There are two things you need to do in order to get buttons in a fragment to call methods in the fragment instead of the activity:</a:t>
            </a:r>
          </a:p>
          <a:p>
            <a:pPr fontAlgn="base"/>
            <a:r>
              <a:rPr lang="en-US" sz="1200" b="1" i="0" kern="1200" dirty="0" smtClean="0">
                <a:solidFill>
                  <a:schemeClr val="tx1"/>
                </a:solidFill>
                <a:effectLst/>
                <a:latin typeface="+mn-lt"/>
                <a:ea typeface="+mn-ea"/>
                <a:cs typeface="+mn-cs"/>
              </a:rPr>
              <a:t>Remove references to </a:t>
            </a:r>
            <a:r>
              <a:rPr lang="en-US" sz="1200" b="1" i="0" kern="1200" dirty="0" err="1" smtClean="0">
                <a:solidFill>
                  <a:schemeClr val="tx1"/>
                </a:solidFill>
                <a:effectLst/>
                <a:latin typeface="+mn-lt"/>
                <a:ea typeface="+mn-ea"/>
                <a:cs typeface="+mn-cs"/>
              </a:rPr>
              <a:t>android:onClick</a:t>
            </a:r>
            <a:r>
              <a:rPr lang="en-US" sz="1200" b="1" i="0" kern="1200" dirty="0" smtClean="0">
                <a:solidFill>
                  <a:schemeClr val="tx1"/>
                </a:solidFill>
                <a:effectLst/>
                <a:latin typeface="+mn-lt"/>
                <a:ea typeface="+mn-ea"/>
                <a:cs typeface="+mn-cs"/>
              </a:rPr>
              <a:t> in the fragment layout.</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Buttons attempt to call methods in the activity when the </a:t>
            </a:r>
            <a:r>
              <a:rPr lang="en-US" sz="1200" b="0" i="0" kern="1200" dirty="0" err="1" smtClean="0">
                <a:solidFill>
                  <a:schemeClr val="tx1"/>
                </a:solidFill>
                <a:effectLst/>
                <a:latin typeface="+mn-lt"/>
                <a:ea typeface="+mn-ea"/>
                <a:cs typeface="+mn-cs"/>
              </a:rPr>
              <a:t>android:onClick</a:t>
            </a:r>
            <a:r>
              <a:rPr lang="en-US" sz="1200" b="0" i="0" kern="1200" dirty="0" smtClean="0">
                <a:solidFill>
                  <a:schemeClr val="tx1"/>
                </a:solidFill>
                <a:effectLst/>
                <a:latin typeface="+mn-lt"/>
                <a:ea typeface="+mn-ea"/>
                <a:cs typeface="+mn-cs"/>
              </a:rPr>
              <a:t> attribute is used, so these need to be removed from the fragment layout.</a:t>
            </a:r>
          </a:p>
          <a:p>
            <a:pPr fontAlgn="base"/>
            <a:r>
              <a:rPr lang="en-US" sz="1200" b="1" i="0" kern="1200" dirty="0" smtClean="0">
                <a:solidFill>
                  <a:schemeClr val="tx1"/>
                </a:solidFill>
                <a:effectLst/>
                <a:latin typeface="+mn-lt"/>
                <a:ea typeface="+mn-ea"/>
                <a:cs typeface="+mn-cs"/>
              </a:rPr>
              <a:t>Bind the buttons to methods in the fragment by implementing an </a:t>
            </a:r>
            <a:r>
              <a:rPr lang="en-US" sz="1200" b="1" i="0" kern="1200" dirty="0" err="1" smtClean="0">
                <a:solidFill>
                  <a:schemeClr val="tx1"/>
                </a:solidFill>
                <a:effectLst/>
                <a:latin typeface="+mn-lt"/>
                <a:ea typeface="+mn-ea"/>
                <a:cs typeface="+mn-cs"/>
              </a:rPr>
              <a:t>onClickListener</a:t>
            </a:r>
            <a:r>
              <a:rPr lang="en-US" sz="1200" b="1" i="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This will ensure that the right methods are called when the buttons are clicked.</a:t>
            </a:r>
          </a:p>
          <a:p>
            <a:pPr fontAlgn="base"/>
            <a:r>
              <a:rPr lang="en-US" sz="1200" b="0" i="0" kern="1200" dirty="0" smtClean="0">
                <a:solidFill>
                  <a:schemeClr val="tx1"/>
                </a:solidFill>
                <a:effectLst/>
                <a:latin typeface="+mn-lt"/>
                <a:ea typeface="+mn-ea"/>
                <a:cs typeface="+mn-cs"/>
              </a:rPr>
              <a:t>Let’s do this now in our </a:t>
            </a:r>
            <a:r>
              <a:rPr lang="en-US" sz="1200" b="0" i="0" kern="1200" dirty="0" err="1" smtClean="0">
                <a:solidFill>
                  <a:schemeClr val="tx1"/>
                </a:solidFill>
                <a:effectLst/>
                <a:latin typeface="+mn-lt"/>
                <a:ea typeface="+mn-ea"/>
                <a:cs typeface="+mn-cs"/>
              </a:rPr>
              <a:t>StopwatchFragment</a:t>
            </a:r>
            <a:r>
              <a:rPr lang="en-US" sz="1200" b="0" i="0" kern="1200" dirty="0" smtClean="0">
                <a:solidFill>
                  <a:schemeClr val="tx1"/>
                </a:solidFill>
                <a:effectLst/>
                <a:latin typeface="+mn-lt"/>
                <a:ea typeface="+mn-ea"/>
                <a:cs typeface="+mn-cs"/>
              </a:rPr>
              <a:t>.</a:t>
            </a:r>
          </a:p>
          <a:p>
            <a:pPr fontAlgn="base"/>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30</a:t>
            </a:fld>
            <a:endParaRPr lang="en-US"/>
          </a:p>
        </p:txBody>
      </p:sp>
    </p:spTree>
    <p:extLst>
      <p:ext uri="{BB962C8B-B14F-4D97-AF65-F5344CB8AC3E}">
        <p14:creationId xmlns:p14="http://schemas.microsoft.com/office/powerpoint/2010/main" val="13395881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The next thing is to get the fragment to respond to button clicks.</a:t>
            </a:r>
          </a:p>
          <a:p>
            <a:pPr fontAlgn="base"/>
            <a:r>
              <a:rPr lang="en-US" sz="1200" b="1" i="0" kern="1200" dirty="0" smtClean="0">
                <a:solidFill>
                  <a:schemeClr val="tx1"/>
                </a:solidFill>
                <a:effectLst/>
                <a:latin typeface="+mn-lt"/>
                <a:ea typeface="+mn-ea"/>
                <a:cs typeface="+mn-cs"/>
              </a:rPr>
              <a:t>Make the fragment implement </a:t>
            </a:r>
            <a:r>
              <a:rPr lang="en-US" sz="1200" b="1" i="0" kern="1200" dirty="0" err="1" smtClean="0">
                <a:solidFill>
                  <a:schemeClr val="tx1"/>
                </a:solidFill>
                <a:effectLst/>
                <a:latin typeface="+mn-lt"/>
                <a:ea typeface="+mn-ea"/>
                <a:cs typeface="+mn-cs"/>
              </a:rPr>
              <a:t>OnClickListener</a:t>
            </a:r>
            <a:endParaRPr lang="en-US" sz="1200" b="1"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To make the buttons call methods in </a:t>
            </a:r>
            <a:r>
              <a:rPr lang="en-US" sz="1200" b="0" i="0" kern="1200" dirty="0" err="1" smtClean="0">
                <a:solidFill>
                  <a:schemeClr val="tx1"/>
                </a:solidFill>
                <a:effectLst/>
                <a:latin typeface="+mn-lt"/>
                <a:ea typeface="+mn-ea"/>
                <a:cs typeface="+mn-cs"/>
              </a:rPr>
              <a:t>StopwatchFragment</a:t>
            </a:r>
            <a:r>
              <a:rPr lang="en-US" sz="1200" b="0" i="0" kern="1200" dirty="0" smtClean="0">
                <a:solidFill>
                  <a:schemeClr val="tx1"/>
                </a:solidFill>
                <a:effectLst/>
                <a:latin typeface="+mn-lt"/>
                <a:ea typeface="+mn-ea"/>
                <a:cs typeface="+mn-cs"/>
              </a:rPr>
              <a:t> when they are clicked, we’ll make the fragment implement the </a:t>
            </a:r>
            <a:r>
              <a:rPr lang="en-US" sz="1200" b="0" i="0" kern="1200" dirty="0" err="1" smtClean="0">
                <a:solidFill>
                  <a:schemeClr val="tx1"/>
                </a:solidFill>
                <a:effectLst/>
                <a:latin typeface="+mn-lt"/>
                <a:ea typeface="+mn-ea"/>
                <a:cs typeface="+mn-cs"/>
              </a:rPr>
              <a:t>View.OnClickListener</a:t>
            </a:r>
            <a:r>
              <a:rPr lang="en-US" sz="1200" b="0" i="0" kern="1200" dirty="0" smtClean="0">
                <a:solidFill>
                  <a:schemeClr val="tx1"/>
                </a:solidFill>
                <a:effectLst/>
                <a:latin typeface="+mn-lt"/>
                <a:ea typeface="+mn-ea"/>
                <a:cs typeface="+mn-cs"/>
              </a:rPr>
              <a:t> interface like this:</a:t>
            </a:r>
          </a:p>
          <a:p>
            <a:pPr fontAlgn="base"/>
            <a:endParaRPr lang="en-US" sz="1200" b="0" i="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This turns </a:t>
            </a:r>
            <a:r>
              <a:rPr lang="en-US" sz="1200" kern="1200" dirty="0" err="1" smtClean="0">
                <a:solidFill>
                  <a:schemeClr val="tx1"/>
                </a:solidFill>
                <a:effectLst/>
                <a:latin typeface="+mn-lt"/>
                <a:ea typeface="+mn-ea"/>
                <a:cs typeface="+mn-cs"/>
              </a:rPr>
              <a:t>StopwatchFragment</a:t>
            </a:r>
            <a:r>
              <a:rPr lang="en-US" sz="1200" kern="1200" dirty="0" smtClean="0">
                <a:solidFill>
                  <a:schemeClr val="tx1"/>
                </a:solidFill>
                <a:effectLst/>
                <a:latin typeface="+mn-lt"/>
                <a:ea typeface="+mn-ea"/>
                <a:cs typeface="+mn-cs"/>
              </a:rPr>
              <a:t> into a type of </a:t>
            </a:r>
            <a:r>
              <a:rPr lang="en-US" sz="1200" kern="1200" dirty="0" err="1" smtClean="0">
                <a:solidFill>
                  <a:schemeClr val="tx1"/>
                </a:solidFill>
                <a:effectLst/>
                <a:latin typeface="+mn-lt"/>
                <a:ea typeface="+mn-ea"/>
                <a:cs typeface="+mn-cs"/>
              </a:rPr>
              <a:t>View.OnClickListener</a:t>
            </a:r>
            <a:r>
              <a:rPr lang="en-US" sz="1200" kern="1200" dirty="0" smtClean="0">
                <a:solidFill>
                  <a:schemeClr val="tx1"/>
                </a:solidFill>
                <a:effectLst/>
                <a:latin typeface="+mn-lt"/>
                <a:ea typeface="+mn-ea"/>
                <a:cs typeface="+mn-cs"/>
              </a:rPr>
              <a:t> so that it can respond to when views are clicked.</a:t>
            </a:r>
          </a:p>
          <a:p>
            <a:pPr fontAlgn="base"/>
            <a:r>
              <a:rPr lang="en-US" sz="1200" kern="1200" dirty="0" smtClean="0">
                <a:solidFill>
                  <a:schemeClr val="tx1"/>
                </a:solidFill>
                <a:effectLst/>
                <a:latin typeface="+mn-lt"/>
                <a:ea typeface="+mn-ea"/>
                <a:cs typeface="+mn-cs"/>
              </a:rPr>
              <a:t>You tell the fragment how to respond to clicks by implementing the </a:t>
            </a:r>
            <a:r>
              <a:rPr lang="en-US" sz="1200" kern="1200" dirty="0" err="1" smtClean="0">
                <a:solidFill>
                  <a:schemeClr val="tx1"/>
                </a:solidFill>
                <a:effectLst/>
                <a:latin typeface="+mn-lt"/>
                <a:ea typeface="+mn-ea"/>
                <a:cs typeface="+mn-cs"/>
              </a:rPr>
              <a:t>View.OnClickListener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onClick</a:t>
            </a:r>
            <a:r>
              <a:rPr lang="en-US" sz="1200" kern="1200" dirty="0" smtClean="0">
                <a:solidFill>
                  <a:schemeClr val="tx1"/>
                </a:solidFill>
                <a:effectLst/>
                <a:latin typeface="+mn-lt"/>
                <a:ea typeface="+mn-ea"/>
                <a:cs typeface="+mn-cs"/>
              </a:rPr>
              <a:t>() method. This method gets called whenever a view in the fragment is clicked.</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31</a:t>
            </a:fld>
            <a:endParaRPr lang="en-US"/>
          </a:p>
        </p:txBody>
      </p:sp>
    </p:spTree>
    <p:extLst>
      <p:ext uri="{BB962C8B-B14F-4D97-AF65-F5344CB8AC3E}">
        <p14:creationId xmlns:p14="http://schemas.microsoft.com/office/powerpoint/2010/main" val="2101604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Chapter 7, you saw how to create fragments, how to include them in activities, and how to connect them together. To do this, we created a list fragment displaying a list of workouts, and a fragment displaying details of a single </a:t>
            </a:r>
            <a:r>
              <a:rPr lang="en-US" dirty="0" err="1" smtClean="0"/>
              <a:t>workout.It’s</a:t>
            </a:r>
            <a:r>
              <a:rPr lang="en-US" dirty="0" smtClean="0"/>
              <a:t> not just activities that can contain fragments—fragments can be nested inside other fragments. So that you can see this in action, we’re going to add a stopwatch fragment to our workout detail fragment.</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a:t>
            </a:fld>
            <a:endParaRPr lang="en-US"/>
          </a:p>
        </p:txBody>
      </p:sp>
    </p:spTree>
    <p:extLst>
      <p:ext uri="{BB962C8B-B14F-4D97-AF65-F5344CB8AC3E}">
        <p14:creationId xmlns:p14="http://schemas.microsoft.com/office/powerpoint/2010/main" val="12726690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The </a:t>
            </a:r>
            <a:r>
              <a:rPr lang="en-US" dirty="0" err="1" smtClean="0"/>
              <a:t>onClick</a:t>
            </a:r>
            <a:r>
              <a:rPr lang="en-US" dirty="0" smtClean="0"/>
              <a:t>()</a:t>
            </a:r>
            <a:r>
              <a:rPr lang="en-US" sz="1200" b="0" i="0" kern="1200" dirty="0" smtClean="0">
                <a:solidFill>
                  <a:schemeClr val="tx1"/>
                </a:solidFill>
                <a:effectLst/>
                <a:latin typeface="+mn-lt"/>
                <a:ea typeface="+mn-ea"/>
                <a:cs typeface="+mn-cs"/>
              </a:rPr>
              <a:t> method has a single </a:t>
            </a:r>
            <a:r>
              <a:rPr lang="en-US" dirty="0" smtClean="0"/>
              <a:t>View</a:t>
            </a:r>
            <a:r>
              <a:rPr lang="en-US" sz="1200" b="0" i="0" kern="1200" dirty="0" smtClean="0">
                <a:solidFill>
                  <a:schemeClr val="tx1"/>
                </a:solidFill>
                <a:effectLst/>
                <a:latin typeface="+mn-lt"/>
                <a:ea typeface="+mn-ea"/>
                <a:cs typeface="+mn-cs"/>
              </a:rPr>
              <a:t> parameter. This is the view that the user clicks on. You can use the </a:t>
            </a:r>
            <a:r>
              <a:rPr lang="en-US" dirty="0" smtClean="0"/>
              <a:t>View </a:t>
            </a:r>
            <a:r>
              <a:rPr lang="en-US" dirty="0" err="1" smtClean="0"/>
              <a:t>getId</a:t>
            </a:r>
            <a:r>
              <a:rPr lang="en-US" dirty="0" smtClean="0"/>
              <a:t>()</a:t>
            </a:r>
            <a:r>
              <a:rPr lang="en-US" sz="1200" b="0" i="0" kern="1200" dirty="0" smtClean="0">
                <a:solidFill>
                  <a:schemeClr val="tx1"/>
                </a:solidFill>
                <a:effectLst/>
                <a:latin typeface="+mn-lt"/>
                <a:ea typeface="+mn-ea"/>
                <a:cs typeface="+mn-cs"/>
              </a:rPr>
              <a:t> method to find out which view the user clicked on, and then decide how to react.</a:t>
            </a: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32</a:t>
            </a:fld>
            <a:endParaRPr lang="en-US"/>
          </a:p>
        </p:txBody>
      </p:sp>
    </p:spTree>
    <p:extLst>
      <p:ext uri="{BB962C8B-B14F-4D97-AF65-F5344CB8AC3E}">
        <p14:creationId xmlns:p14="http://schemas.microsoft.com/office/powerpoint/2010/main" val="592503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smtClean="0"/>
              <a:t>Here’s the code to implement the </a:t>
            </a:r>
            <a:r>
              <a:rPr lang="en-US" dirty="0" err="1" smtClean="0"/>
              <a:t>StopwatchFragment</a:t>
            </a:r>
            <a:r>
              <a:rPr lang="en-US" dirty="0" smtClean="0"/>
              <a:t> </a:t>
            </a:r>
            <a:r>
              <a:rPr lang="en-US" dirty="0" err="1" smtClean="0"/>
              <a:t>onClick</a:t>
            </a:r>
            <a:r>
              <a:rPr lang="en-US" dirty="0" smtClean="0"/>
              <a:t>() method so that the correct method gets called when each button is clicked:</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33</a:t>
            </a:fld>
            <a:endParaRPr lang="en-US"/>
          </a:p>
        </p:txBody>
      </p:sp>
    </p:spTree>
    <p:extLst>
      <p:ext uri="{BB962C8B-B14F-4D97-AF65-F5344CB8AC3E}">
        <p14:creationId xmlns:p14="http://schemas.microsoft.com/office/powerpoint/2010/main" val="18714593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smtClean="0"/>
              <a:t>we also need to attach the listener to the buttons in the fragment.</a:t>
            </a:r>
          </a:p>
          <a:p>
            <a:pPr fontAlgn="base"/>
            <a:endParaRPr lang="en-US" dirty="0" smtClean="0"/>
          </a:p>
          <a:p>
            <a:pPr fontAlgn="base"/>
            <a:r>
              <a:rPr lang="en-US" sz="1200" kern="1200" dirty="0" smtClean="0">
                <a:solidFill>
                  <a:schemeClr val="tx1"/>
                </a:solidFill>
                <a:effectLst/>
                <a:latin typeface="+mn-lt"/>
                <a:ea typeface="+mn-ea"/>
                <a:cs typeface="+mn-cs"/>
              </a:rPr>
              <a:t>To make the views respond to clicks, you need to call each view’s </a:t>
            </a:r>
            <a:r>
              <a:rPr lang="en-US" sz="1200" kern="1200" dirty="0" err="1" smtClean="0">
                <a:solidFill>
                  <a:schemeClr val="tx1"/>
                </a:solidFill>
                <a:effectLst/>
                <a:latin typeface="+mn-lt"/>
                <a:ea typeface="+mn-ea"/>
                <a:cs typeface="+mn-cs"/>
              </a:rPr>
              <a:t>setOnClickListener</a:t>
            </a:r>
            <a:r>
              <a:rPr lang="en-US" sz="1200" kern="1200" dirty="0" smtClean="0">
                <a:solidFill>
                  <a:schemeClr val="tx1"/>
                </a:solidFill>
                <a:effectLst/>
                <a:latin typeface="+mn-lt"/>
                <a:ea typeface="+mn-ea"/>
                <a:cs typeface="+mn-cs"/>
              </a:rPr>
              <a:t>()method. The </a:t>
            </a:r>
            <a:r>
              <a:rPr lang="en-US" sz="1200" kern="1200" dirty="0" err="1" smtClean="0">
                <a:solidFill>
                  <a:schemeClr val="tx1"/>
                </a:solidFill>
                <a:effectLst/>
                <a:latin typeface="+mn-lt"/>
                <a:ea typeface="+mn-ea"/>
                <a:cs typeface="+mn-cs"/>
              </a:rPr>
              <a:t>setOnClickListener</a:t>
            </a:r>
            <a:r>
              <a:rPr lang="en-US" sz="1200" kern="1200" dirty="0" smtClean="0">
                <a:solidFill>
                  <a:schemeClr val="tx1"/>
                </a:solidFill>
                <a:effectLst/>
                <a:latin typeface="+mn-lt"/>
                <a:ea typeface="+mn-ea"/>
                <a:cs typeface="+mn-cs"/>
              </a:rPr>
              <a:t>() method takes an </a:t>
            </a:r>
            <a:r>
              <a:rPr lang="en-US" sz="1200" kern="1200" dirty="0" err="1" smtClean="0">
                <a:solidFill>
                  <a:schemeClr val="tx1"/>
                </a:solidFill>
                <a:effectLst/>
                <a:latin typeface="+mn-lt"/>
                <a:ea typeface="+mn-ea"/>
                <a:cs typeface="+mn-cs"/>
              </a:rPr>
              <a:t>OnClickListener</a:t>
            </a:r>
            <a:r>
              <a:rPr lang="en-US" sz="1200" kern="1200" dirty="0" smtClean="0">
                <a:solidFill>
                  <a:schemeClr val="tx1"/>
                </a:solidFill>
                <a:effectLst/>
                <a:latin typeface="+mn-lt"/>
                <a:ea typeface="+mn-ea"/>
                <a:cs typeface="+mn-cs"/>
              </a:rPr>
              <a:t> object as a parameter. As </a:t>
            </a:r>
            <a:r>
              <a:rPr lang="en-US" sz="1200" kern="1200" dirty="0" err="1" smtClean="0">
                <a:solidFill>
                  <a:schemeClr val="tx1"/>
                </a:solidFill>
                <a:effectLst/>
                <a:latin typeface="+mn-lt"/>
                <a:ea typeface="+mn-ea"/>
                <a:cs typeface="+mn-cs"/>
              </a:rPr>
              <a:t>StopwatchFragment</a:t>
            </a:r>
            <a:r>
              <a:rPr lang="en-US" sz="1200" kern="1200" dirty="0" smtClean="0">
                <a:solidFill>
                  <a:schemeClr val="tx1"/>
                </a:solidFill>
                <a:effectLst/>
                <a:latin typeface="+mn-lt"/>
                <a:ea typeface="+mn-ea"/>
                <a:cs typeface="+mn-cs"/>
              </a:rPr>
              <a:t> implements the </a:t>
            </a:r>
            <a:r>
              <a:rPr lang="en-US" sz="1200" kern="1200" dirty="0" err="1" smtClean="0">
                <a:solidFill>
                  <a:schemeClr val="tx1"/>
                </a:solidFill>
                <a:effectLst/>
                <a:latin typeface="+mn-lt"/>
                <a:ea typeface="+mn-ea"/>
                <a:cs typeface="+mn-cs"/>
              </a:rPr>
              <a:t>OnClickListener</a:t>
            </a:r>
            <a:r>
              <a:rPr lang="en-US" sz="1200" kern="1200" dirty="0" smtClean="0">
                <a:solidFill>
                  <a:schemeClr val="tx1"/>
                </a:solidFill>
                <a:effectLst/>
                <a:latin typeface="+mn-lt"/>
                <a:ea typeface="+mn-ea"/>
                <a:cs typeface="+mn-cs"/>
              </a:rPr>
              <a:t> interface, we can </a:t>
            </a:r>
            <a:r>
              <a:rPr lang="en-US" sz="1200" kern="1200" dirty="0" err="1" smtClean="0">
                <a:solidFill>
                  <a:schemeClr val="tx1"/>
                </a:solidFill>
                <a:effectLst/>
                <a:latin typeface="+mn-lt"/>
                <a:ea typeface="+mn-ea"/>
                <a:cs typeface="+mn-cs"/>
              </a:rPr>
              <a:t>usethis</a:t>
            </a:r>
            <a:r>
              <a:rPr lang="en-US" sz="1200" kern="1200" dirty="0" smtClean="0">
                <a:solidFill>
                  <a:schemeClr val="tx1"/>
                </a:solidFill>
                <a:effectLst/>
                <a:latin typeface="+mn-lt"/>
                <a:ea typeface="+mn-ea"/>
                <a:cs typeface="+mn-cs"/>
              </a:rPr>
              <a:t> to pass the fragment as the </a:t>
            </a:r>
            <a:r>
              <a:rPr lang="en-US" sz="1200" kern="1200" dirty="0" err="1" smtClean="0">
                <a:solidFill>
                  <a:schemeClr val="tx1"/>
                </a:solidFill>
                <a:effectLst/>
                <a:latin typeface="+mn-lt"/>
                <a:ea typeface="+mn-ea"/>
                <a:cs typeface="+mn-cs"/>
              </a:rPr>
              <a:t>OnClickListener</a:t>
            </a:r>
            <a:r>
              <a:rPr lang="en-US" sz="1200" kern="1200" dirty="0" smtClean="0">
                <a:solidFill>
                  <a:schemeClr val="tx1"/>
                </a:solidFill>
                <a:effectLst/>
                <a:latin typeface="+mn-lt"/>
                <a:ea typeface="+mn-ea"/>
                <a:cs typeface="+mn-cs"/>
              </a:rPr>
              <a:t>.</a:t>
            </a:r>
          </a:p>
          <a:p>
            <a:pPr fontAlgn="base"/>
            <a:r>
              <a:rPr lang="en-US" sz="1200" kern="1200" dirty="0" smtClean="0">
                <a:solidFill>
                  <a:schemeClr val="tx1"/>
                </a:solidFill>
                <a:effectLst/>
                <a:latin typeface="+mn-lt"/>
                <a:ea typeface="+mn-ea"/>
                <a:cs typeface="+mn-cs"/>
              </a:rPr>
              <a:t>As an example, here’s how you attach the </a:t>
            </a:r>
            <a:r>
              <a:rPr lang="en-US" sz="1200" kern="1200" dirty="0" err="1" smtClean="0">
                <a:solidFill>
                  <a:schemeClr val="tx1"/>
                </a:solidFill>
                <a:effectLst/>
                <a:latin typeface="+mn-lt"/>
                <a:ea typeface="+mn-ea"/>
                <a:cs typeface="+mn-cs"/>
              </a:rPr>
              <a:t>OnClickListener</a:t>
            </a:r>
            <a:r>
              <a:rPr lang="en-US" sz="1200" kern="1200" dirty="0" smtClean="0">
                <a:solidFill>
                  <a:schemeClr val="tx1"/>
                </a:solidFill>
                <a:effectLst/>
                <a:latin typeface="+mn-lt"/>
                <a:ea typeface="+mn-ea"/>
                <a:cs typeface="+mn-cs"/>
              </a:rPr>
              <a:t> to the Start button:</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34</a:t>
            </a:fld>
            <a:endParaRPr lang="en-US"/>
          </a:p>
        </p:txBody>
      </p:sp>
    </p:spTree>
    <p:extLst>
      <p:ext uri="{BB962C8B-B14F-4D97-AF65-F5344CB8AC3E}">
        <p14:creationId xmlns:p14="http://schemas.microsoft.com/office/powerpoint/2010/main" val="5118387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smtClean="0"/>
              <a:t>The call to each view’s </a:t>
            </a:r>
            <a:r>
              <a:rPr lang="en-US" dirty="0" err="1" smtClean="0"/>
              <a:t>setOnClickListener</a:t>
            </a:r>
            <a:r>
              <a:rPr lang="en-US" dirty="0" smtClean="0"/>
              <a:t>() method needs to be made after the fragment’s views have been created. This means they need to go in the </a:t>
            </a:r>
            <a:r>
              <a:rPr lang="en-US" dirty="0" err="1" smtClean="0"/>
              <a:t>StopwatchFragment</a:t>
            </a:r>
            <a:r>
              <a:rPr lang="en-US" dirty="0" smtClean="0"/>
              <a:t> </a:t>
            </a:r>
            <a:r>
              <a:rPr lang="en-US" dirty="0" err="1" smtClean="0"/>
              <a:t>onCreateView</a:t>
            </a:r>
            <a:r>
              <a:rPr lang="en-US" dirty="0" smtClean="0"/>
              <a:t>() method like this:</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35</a:t>
            </a:fld>
            <a:endParaRPr lang="en-US"/>
          </a:p>
        </p:txBody>
      </p:sp>
    </p:spTree>
    <p:extLst>
      <p:ext uri="{BB962C8B-B14F-4D97-AF65-F5344CB8AC3E}">
        <p14:creationId xmlns:p14="http://schemas.microsoft.com/office/powerpoint/2010/main" val="2442066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smtClean="0"/>
              <a:t>Here’s the revised code for </a:t>
            </a:r>
            <a:r>
              <a:rPr lang="en-US" dirty="0" err="1" smtClean="0"/>
              <a:t>StopwatchFragment.java</a:t>
            </a:r>
            <a:r>
              <a:rPr lang="en-US" dirty="0" smtClean="0"/>
              <a:t>:</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36</a:t>
            </a:fld>
            <a:endParaRPr lang="en-US"/>
          </a:p>
        </p:txBody>
      </p:sp>
    </p:spTree>
    <p:extLst>
      <p:ext uri="{BB962C8B-B14F-4D97-AF65-F5344CB8AC3E}">
        <p14:creationId xmlns:p14="http://schemas.microsoft.com/office/powerpoint/2010/main" val="14980306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37</a:t>
            </a:fld>
            <a:endParaRPr lang="en-US"/>
          </a:p>
        </p:txBody>
      </p:sp>
    </p:spTree>
    <p:extLst>
      <p:ext uri="{BB962C8B-B14F-4D97-AF65-F5344CB8AC3E}">
        <p14:creationId xmlns:p14="http://schemas.microsoft.com/office/powerpoint/2010/main" val="6609657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smtClean="0"/>
              <a:t>Take it for a test drive</a:t>
            </a:r>
          </a:p>
          <a:p>
            <a:pPr fontAlgn="base"/>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38</a:t>
            </a:fld>
            <a:endParaRPr lang="en-US"/>
          </a:p>
        </p:txBody>
      </p:sp>
    </p:spTree>
    <p:extLst>
      <p:ext uri="{BB962C8B-B14F-4D97-AF65-F5344CB8AC3E}">
        <p14:creationId xmlns:p14="http://schemas.microsoft.com/office/powerpoint/2010/main" val="8133912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cap="all" dirty="0" smtClean="0">
                <a:solidFill>
                  <a:schemeClr val="tx1"/>
                </a:solidFill>
                <a:effectLst/>
                <a:latin typeface="+mn-lt"/>
                <a:ea typeface="+mn-ea"/>
                <a:cs typeface="+mn-cs"/>
              </a:rPr>
              <a:t>BUT THERE’S A PROBLEM WHEN YOU ROTATE THE DEVICE</a:t>
            </a:r>
          </a:p>
          <a:p>
            <a:pPr fontAlgn="base"/>
            <a:r>
              <a:rPr lang="en-US" sz="1200" b="0" i="0" kern="1200" dirty="0" smtClean="0">
                <a:solidFill>
                  <a:schemeClr val="tx1"/>
                </a:solidFill>
                <a:effectLst/>
                <a:latin typeface="+mn-lt"/>
                <a:ea typeface="+mn-ea"/>
                <a:cs typeface="+mn-cs"/>
              </a:rPr>
              <a:t>If you start the stopwatch and then rotate the device, something strange happens. The stopwatch is reset to 0:</a:t>
            </a:r>
          </a:p>
          <a:p>
            <a:pPr fontAlgn="base"/>
            <a:endParaRPr lang="en-US" dirty="0" smtClean="0"/>
          </a:p>
          <a:p>
            <a:pPr fontAlgn="base"/>
            <a:r>
              <a:rPr lang="en-US" sz="1200" b="1" i="0" kern="1200" dirty="0" smtClean="0">
                <a:solidFill>
                  <a:schemeClr val="tx1"/>
                </a:solidFill>
                <a:effectLst/>
                <a:latin typeface="+mn-lt"/>
                <a:ea typeface="+mn-ea"/>
                <a:cs typeface="+mn-cs"/>
              </a:rPr>
              <a:t>Rotating the device re-creates the activity</a:t>
            </a:r>
          </a:p>
          <a:p>
            <a:pPr fontAlgn="base"/>
            <a:r>
              <a:rPr lang="en-US" sz="1200" b="0" i="0" kern="1200" dirty="0" smtClean="0">
                <a:solidFill>
                  <a:schemeClr val="tx1"/>
                </a:solidFill>
                <a:effectLst/>
                <a:latin typeface="+mn-lt"/>
                <a:ea typeface="+mn-ea"/>
                <a:cs typeface="+mn-cs"/>
              </a:rPr>
              <a:t>As you already know, when you’re running an app and rotate the device, the activity that’s running gets destroyed and re-created. All variables in the activity code are set back to their default values; if you want to save these values before the activity’s destroyed, you need to use the </a:t>
            </a:r>
            <a:r>
              <a:rPr lang="en-US" sz="1200" b="0" i="0" kern="1200" dirty="0" err="1" smtClean="0">
                <a:solidFill>
                  <a:schemeClr val="tx1"/>
                </a:solidFill>
                <a:effectLst/>
                <a:latin typeface="+mn-lt"/>
                <a:ea typeface="+mn-ea"/>
                <a:cs typeface="+mn-cs"/>
              </a:rPr>
              <a:t>activity’sonSaveInstanceState</a:t>
            </a:r>
            <a:r>
              <a:rPr lang="en-US" sz="1200" b="0" i="0" kern="1200" dirty="0" smtClean="0">
                <a:solidFill>
                  <a:schemeClr val="tx1"/>
                </a:solidFill>
                <a:effectLst/>
                <a:latin typeface="+mn-lt"/>
                <a:ea typeface="+mn-ea"/>
                <a:cs typeface="+mn-cs"/>
              </a:rPr>
              <a:t>() method.</a:t>
            </a:r>
          </a:p>
          <a:p>
            <a:pPr fontAlgn="base"/>
            <a:r>
              <a:rPr lang="en-US" sz="1200" b="0" i="0" kern="1200" dirty="0" smtClean="0">
                <a:solidFill>
                  <a:schemeClr val="tx1"/>
                </a:solidFill>
                <a:effectLst/>
                <a:latin typeface="+mn-lt"/>
                <a:ea typeface="+mn-ea"/>
                <a:cs typeface="+mn-cs"/>
              </a:rPr>
              <a:t>But what if the activity contains a fragment? You’ve already seen that the activity and fragment lifecycles are closely related, but what happens to the fragment when you rotate the device?</a:t>
            </a:r>
          </a:p>
          <a:p>
            <a:pPr fontAlgn="base"/>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fontAlgn="base"/>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39</a:t>
            </a:fld>
            <a:endParaRPr lang="en-US"/>
          </a:p>
        </p:txBody>
      </p:sp>
    </p:spTree>
    <p:extLst>
      <p:ext uri="{BB962C8B-B14F-4D97-AF65-F5344CB8AC3E}">
        <p14:creationId xmlns:p14="http://schemas.microsoft.com/office/powerpoint/2010/main" val="6114221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cap="all" dirty="0" smtClean="0">
                <a:solidFill>
                  <a:schemeClr val="tx1"/>
                </a:solidFill>
                <a:effectLst/>
                <a:latin typeface="+mn-lt"/>
                <a:ea typeface="+mn-ea"/>
                <a:cs typeface="+mn-cs"/>
              </a:rPr>
              <a:t>WHAT HAPPENS TO THE FRAGMENT WHEN YOU ROTATE THE DEVICE</a:t>
            </a:r>
          </a:p>
          <a:p>
            <a:pPr fontAlgn="base"/>
            <a:r>
              <a:rPr lang="en-US" sz="1200" b="1" i="0" kern="1200" dirty="0" smtClean="0">
                <a:solidFill>
                  <a:schemeClr val="tx1"/>
                </a:solidFill>
                <a:effectLst/>
                <a:latin typeface="+mn-lt"/>
                <a:ea typeface="+mn-ea"/>
                <a:cs typeface="+mn-cs"/>
              </a:rPr>
              <a:t>1. An activity contains a fragment.</a:t>
            </a: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2.</a:t>
            </a:r>
            <a:r>
              <a:rPr lang="en-US" sz="1200" kern="1200" baseline="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When the user rotates the device, the activity is destroyed along with the fragment.</a:t>
            </a:r>
          </a:p>
          <a:p>
            <a:pPr fontAlgn="base"/>
            <a:r>
              <a:rPr lang="en-US" sz="1200" b="1" i="0" kern="1200" dirty="0" smtClean="0">
                <a:solidFill>
                  <a:schemeClr val="tx1"/>
                </a:solidFill>
                <a:effectLst/>
                <a:latin typeface="+mn-lt"/>
                <a:ea typeface="+mn-ea"/>
                <a:cs typeface="+mn-cs"/>
              </a:rPr>
              <a:t>3. The activity is re-created and its </a:t>
            </a:r>
            <a:r>
              <a:rPr lang="en-US" sz="1200" b="1" i="0" kern="1200" dirty="0" err="1" smtClean="0">
                <a:solidFill>
                  <a:schemeClr val="tx1"/>
                </a:solidFill>
                <a:effectLst/>
                <a:latin typeface="+mn-lt"/>
                <a:ea typeface="+mn-ea"/>
                <a:cs typeface="+mn-cs"/>
              </a:rPr>
              <a:t>onCreate</a:t>
            </a:r>
            <a:r>
              <a:rPr lang="en-US" sz="1200" b="1" i="0" kern="1200" dirty="0" smtClean="0">
                <a:solidFill>
                  <a:schemeClr val="tx1"/>
                </a:solidFill>
                <a:effectLst/>
                <a:latin typeface="+mn-lt"/>
                <a:ea typeface="+mn-ea"/>
                <a:cs typeface="+mn-cs"/>
              </a:rPr>
              <a:t>() method is called.</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onCreate</a:t>
            </a:r>
            <a:r>
              <a:rPr lang="en-US" sz="1200" b="0" i="0" kern="1200" dirty="0" smtClean="0">
                <a:solidFill>
                  <a:schemeClr val="tx1"/>
                </a:solidFill>
                <a:effectLst/>
                <a:latin typeface="+mn-lt"/>
                <a:ea typeface="+mn-ea"/>
                <a:cs typeface="+mn-cs"/>
              </a:rPr>
              <a:t>() method includes a call to </a:t>
            </a:r>
            <a:r>
              <a:rPr lang="en-US" sz="1200" b="0" i="0" kern="1200" dirty="0" err="1" smtClean="0">
                <a:solidFill>
                  <a:schemeClr val="tx1"/>
                </a:solidFill>
                <a:effectLst/>
                <a:latin typeface="+mn-lt"/>
                <a:ea typeface="+mn-ea"/>
                <a:cs typeface="+mn-cs"/>
              </a:rPr>
              <a:t>setContentView</a:t>
            </a:r>
            <a:r>
              <a:rPr lang="en-US" sz="1200" b="0" i="0" kern="1200" dirty="0" smtClean="0">
                <a:solidFill>
                  <a:schemeClr val="tx1"/>
                </a:solidFill>
                <a:effectLst/>
                <a:latin typeface="+mn-lt"/>
                <a:ea typeface="+mn-ea"/>
                <a:cs typeface="+mn-cs"/>
              </a:rPr>
              <a:t>().</a:t>
            </a:r>
          </a:p>
          <a:p>
            <a:pPr fontAlgn="base"/>
            <a:r>
              <a:rPr lang="en-US" sz="1200" b="1" i="0" kern="1200" dirty="0" smtClean="0">
                <a:solidFill>
                  <a:schemeClr val="tx1"/>
                </a:solidFill>
                <a:effectLst/>
                <a:latin typeface="+mn-lt"/>
                <a:ea typeface="+mn-ea"/>
                <a:cs typeface="+mn-cs"/>
              </a:rPr>
              <a:t>4. When the activity’s </a:t>
            </a:r>
            <a:r>
              <a:rPr lang="en-US" sz="1200" b="1" i="0" kern="1200" dirty="0" err="1" smtClean="0">
                <a:solidFill>
                  <a:schemeClr val="tx1"/>
                </a:solidFill>
                <a:effectLst/>
                <a:latin typeface="+mn-lt"/>
                <a:ea typeface="+mn-ea"/>
                <a:cs typeface="+mn-cs"/>
              </a:rPr>
              <a:t>setContentView</a:t>
            </a:r>
            <a:r>
              <a:rPr lang="en-US" sz="1200" b="1" i="0" kern="1200" dirty="0" smtClean="0">
                <a:solidFill>
                  <a:schemeClr val="tx1"/>
                </a:solidFill>
                <a:effectLst/>
                <a:latin typeface="+mn-lt"/>
                <a:ea typeface="+mn-ea"/>
                <a:cs typeface="+mn-cs"/>
              </a:rPr>
              <a:t>() method runs, it reads the activity’s layout and replays its fragment transactions.</a:t>
            </a:r>
            <a:r>
              <a:rPr lang="en-US" sz="1200" b="0" i="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fragment is re-created in line with its latest transaction.</a:t>
            </a:r>
          </a:p>
          <a:p>
            <a:pPr fontAlgn="base"/>
            <a:endParaRPr lang="en-US" sz="120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When you rotate the device, the fragment </a:t>
            </a:r>
            <a:r>
              <a:rPr lang="en-US" sz="1200" b="0" i="1" kern="1200" dirty="0" smtClean="0">
                <a:solidFill>
                  <a:schemeClr val="tx1"/>
                </a:solidFill>
                <a:effectLst/>
                <a:latin typeface="+mn-lt"/>
                <a:ea typeface="+mn-ea"/>
                <a:cs typeface="+mn-cs"/>
              </a:rPr>
              <a:t>should</a:t>
            </a:r>
            <a:r>
              <a:rPr lang="en-US" sz="1200" b="0" i="0" kern="1200" dirty="0" smtClean="0">
                <a:solidFill>
                  <a:schemeClr val="tx1"/>
                </a:solidFill>
                <a:effectLst/>
                <a:latin typeface="+mn-lt"/>
                <a:ea typeface="+mn-ea"/>
                <a:cs typeface="+mn-cs"/>
              </a:rPr>
              <a:t> go back to the same state it was in before the </a:t>
            </a:r>
            <a:r>
              <a:rPr lang="en-US" sz="1200" b="0" i="0" kern="1200" dirty="0" err="1" smtClean="0">
                <a:solidFill>
                  <a:schemeClr val="tx1"/>
                </a:solidFill>
                <a:effectLst/>
                <a:latin typeface="+mn-lt"/>
                <a:ea typeface="+mn-ea"/>
                <a:cs typeface="+mn-cs"/>
              </a:rPr>
              <a:t>devicewas</a:t>
            </a:r>
            <a:r>
              <a:rPr lang="en-US" sz="1200" b="0" i="0" kern="1200" dirty="0" smtClean="0">
                <a:solidFill>
                  <a:schemeClr val="tx1"/>
                </a:solidFill>
                <a:effectLst/>
                <a:latin typeface="+mn-lt"/>
                <a:ea typeface="+mn-ea"/>
                <a:cs typeface="+mn-cs"/>
              </a:rPr>
              <a:t> rotated. So why, in our case, has the stopwatch been reset? To get some clues, let’s look at </a:t>
            </a:r>
            <a:r>
              <a:rPr lang="en-US" sz="1200" b="0" i="0" kern="1200" dirty="0" err="1" smtClean="0">
                <a:solidFill>
                  <a:schemeClr val="tx1"/>
                </a:solidFill>
                <a:effectLst/>
                <a:latin typeface="+mn-lt"/>
                <a:ea typeface="+mn-ea"/>
                <a:cs typeface="+mn-cs"/>
              </a:rPr>
              <a:t>the</a:t>
            </a:r>
            <a:r>
              <a:rPr lang="en-US" dirty="0" err="1" smtClean="0"/>
              <a:t>WorkoutDetailFragment</a:t>
            </a:r>
            <a:r>
              <a:rPr lang="en-US" dirty="0" smtClean="0"/>
              <a:t> </a:t>
            </a:r>
            <a:r>
              <a:rPr lang="en-US" dirty="0" err="1" smtClean="0"/>
              <a:t>onCreateView</a:t>
            </a:r>
            <a:r>
              <a:rPr lang="en-US" dirty="0" smtClean="0"/>
              <a:t>()</a:t>
            </a:r>
            <a:r>
              <a:rPr lang="en-US" sz="1200" b="0" i="0" kern="1200" dirty="0" smtClean="0">
                <a:solidFill>
                  <a:schemeClr val="tx1"/>
                </a:solidFill>
                <a:effectLst/>
                <a:latin typeface="+mn-lt"/>
                <a:ea typeface="+mn-ea"/>
                <a:cs typeface="+mn-cs"/>
              </a:rPr>
              <a:t> method.</a:t>
            </a: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endParaRPr lang="en-US" sz="1200" b="0" i="0" kern="1200" dirty="0" smtClean="0">
              <a:solidFill>
                <a:schemeClr val="tx1"/>
              </a:solidFill>
              <a:effectLst/>
              <a:latin typeface="+mn-lt"/>
              <a:ea typeface="+mn-ea"/>
              <a:cs typeface="+mn-cs"/>
            </a:endParaRPr>
          </a:p>
          <a:p>
            <a:pPr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40</a:t>
            </a:fld>
            <a:endParaRPr lang="en-US"/>
          </a:p>
        </p:txBody>
      </p:sp>
    </p:spTree>
    <p:extLst>
      <p:ext uri="{BB962C8B-B14F-4D97-AF65-F5344CB8AC3E}">
        <p14:creationId xmlns:p14="http://schemas.microsoft.com/office/powerpoint/2010/main" val="7269466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err="1" smtClean="0">
                <a:solidFill>
                  <a:schemeClr val="tx1"/>
                </a:solidFill>
                <a:effectLst/>
                <a:latin typeface="+mn-lt"/>
                <a:ea typeface="+mn-ea"/>
                <a:cs typeface="+mn-cs"/>
              </a:rPr>
              <a:t>onCreateView</a:t>
            </a:r>
            <a:r>
              <a:rPr lang="en-US" sz="1200" b="1" i="0" kern="1200" dirty="0" smtClean="0">
                <a:solidFill>
                  <a:schemeClr val="tx1"/>
                </a:solidFill>
                <a:effectLst/>
                <a:latin typeface="+mn-lt"/>
                <a:ea typeface="+mn-ea"/>
                <a:cs typeface="+mn-cs"/>
              </a:rPr>
              <a:t>() runs </a:t>
            </a:r>
            <a:r>
              <a:rPr lang="en-US" sz="1200" b="1" i="0" u="sng" kern="1200" dirty="0" smtClean="0">
                <a:solidFill>
                  <a:schemeClr val="tx1"/>
                </a:solidFill>
                <a:effectLst/>
                <a:latin typeface="+mn-lt"/>
                <a:ea typeface="+mn-ea"/>
                <a:cs typeface="+mn-cs"/>
              </a:rPr>
              <a:t>AFTER</a:t>
            </a:r>
            <a:r>
              <a:rPr lang="en-US" sz="1200" b="1" i="0" kern="1200" dirty="0" smtClean="0">
                <a:solidFill>
                  <a:schemeClr val="tx1"/>
                </a:solidFill>
                <a:effectLst/>
                <a:latin typeface="+mn-lt"/>
                <a:ea typeface="+mn-ea"/>
                <a:cs typeface="+mn-cs"/>
              </a:rPr>
              <a:t> the transactions have been replayed</a:t>
            </a:r>
          </a:p>
          <a:p>
            <a:pPr fontAlgn="base"/>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onCreateView</a:t>
            </a:r>
            <a:r>
              <a:rPr lang="en-US" sz="1200" b="0" i="0" kern="1200" dirty="0" smtClean="0">
                <a:solidFill>
                  <a:schemeClr val="tx1"/>
                </a:solidFill>
                <a:effectLst/>
                <a:latin typeface="+mn-lt"/>
                <a:ea typeface="+mn-ea"/>
                <a:cs typeface="+mn-cs"/>
              </a:rPr>
              <a:t>() method runs after the activity has replayed all of the activity’s fragment transactions. Here’s the method. Can you see why the stopwatch gets reset to 0 seconds when the device is rotated?</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41</a:t>
            </a:fld>
            <a:endParaRPr lang="en-US"/>
          </a:p>
        </p:txBody>
      </p:sp>
    </p:spTree>
    <p:extLst>
      <p:ext uri="{BB962C8B-B14F-4D97-AF65-F5344CB8AC3E}">
        <p14:creationId xmlns:p14="http://schemas.microsoft.com/office/powerpoint/2010/main" val="1957611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add a new stopwatch fragment called </a:t>
            </a:r>
            <a:r>
              <a:rPr lang="en-US" dirty="0" err="1" smtClean="0"/>
              <a:t>StopwatchFragment.java</a:t>
            </a:r>
            <a:r>
              <a:rPr lang="en-US" dirty="0" smtClean="0"/>
              <a:t> that uses a layout called </a:t>
            </a:r>
            <a:r>
              <a:rPr lang="en-US" dirty="0" err="1" smtClean="0"/>
              <a:t>fragment_stopwatch.xml</a:t>
            </a:r>
            <a:r>
              <a:rPr lang="en-US" dirty="0" smtClean="0"/>
              <a:t>. We’re going to base the fragment on the stopwatch activity we created back in Chapter 4.</a:t>
            </a:r>
          </a:p>
          <a:p>
            <a:endParaRPr lang="en-US" dirty="0" smtClean="0"/>
          </a:p>
          <a:p>
            <a:r>
              <a:rPr lang="en-US" dirty="0" smtClean="0"/>
              <a:t>We already know that activities and fragments behave in similar ways, but we also know that a fragment is a distinct type of object—a fragment is not a subclass of activity. Is there some way we could rewrite that activity code so that it works like a fragment?</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6</a:t>
            </a:fld>
            <a:endParaRPr lang="en-US"/>
          </a:p>
        </p:txBody>
      </p:sp>
    </p:spTree>
    <p:extLst>
      <p:ext uri="{BB962C8B-B14F-4D97-AF65-F5344CB8AC3E}">
        <p14:creationId xmlns:p14="http://schemas.microsoft.com/office/powerpoint/2010/main" val="15426614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onCreateView</a:t>
            </a:r>
            <a:r>
              <a:rPr lang="en-US" sz="1200" kern="1200" dirty="0" smtClean="0">
                <a:solidFill>
                  <a:schemeClr val="tx1"/>
                </a:solidFill>
                <a:effectLst/>
                <a:latin typeface="+mn-lt"/>
                <a:ea typeface="+mn-ea"/>
                <a:cs typeface="+mn-cs"/>
              </a:rPr>
              <a:t>() method includes a fragment transaction that replaces the stopwatch fragment with a brand-new one. This means that two things happen:</a:t>
            </a:r>
          </a:p>
          <a:p>
            <a:pPr fontAlgn="base"/>
            <a:r>
              <a:rPr lang="en-US" sz="1200" kern="1200" dirty="0" smtClean="0">
                <a:solidFill>
                  <a:schemeClr val="tx1"/>
                </a:solidFill>
                <a:effectLst/>
                <a:latin typeface="+mn-lt"/>
                <a:ea typeface="+mn-ea"/>
                <a:cs typeface="+mn-cs"/>
              </a:rPr>
              <a:t>The activity replays its fragments transactions, putting the stopwatch fragment in the state it was in before the device was rotated.</a:t>
            </a:r>
          </a:p>
          <a:p>
            <a:pPr fontAlgn="base"/>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onCreateView</a:t>
            </a:r>
            <a:r>
              <a:rPr lang="en-US" sz="1200" kern="1200" dirty="0" smtClean="0">
                <a:solidFill>
                  <a:schemeClr val="tx1"/>
                </a:solidFill>
                <a:effectLst/>
                <a:latin typeface="+mn-lt"/>
                <a:ea typeface="+mn-ea"/>
                <a:cs typeface="+mn-cs"/>
              </a:rPr>
              <a:t>() method gets rid of the stopwatch fragment the activity reinstated, and replaces it with a brand-new one. As it’s a new version of the fragment, the stopwatch is reset to 0.</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To stop this from happening, we need to make sure we only replace the fragment if </a:t>
            </a:r>
            <a:r>
              <a:rPr lang="en-US" sz="1200" b="0" i="0" kern="1200" dirty="0" err="1" smtClean="0">
                <a:solidFill>
                  <a:schemeClr val="tx1"/>
                </a:solidFill>
                <a:effectLst/>
                <a:latin typeface="+mn-lt"/>
                <a:ea typeface="+mn-ea"/>
                <a:cs typeface="+mn-cs"/>
              </a:rPr>
              <a:t>thesavedInstanceState</a:t>
            </a:r>
            <a:r>
              <a:rPr lang="en-US" sz="1200" b="0" i="0" kern="1200" dirty="0" smtClean="0">
                <a:solidFill>
                  <a:schemeClr val="tx1"/>
                </a:solidFill>
                <a:effectLst/>
                <a:latin typeface="+mn-lt"/>
                <a:ea typeface="+mn-ea"/>
                <a:cs typeface="+mn-cs"/>
              </a:rPr>
              <a:t> Bundle is null. This will mean that a brand-</a:t>
            </a:r>
            <a:r>
              <a:rPr lang="en-US" sz="1200" b="0" i="0" kern="1200" dirty="0" err="1" smtClean="0">
                <a:solidFill>
                  <a:schemeClr val="tx1"/>
                </a:solidFill>
                <a:effectLst/>
                <a:latin typeface="+mn-lt"/>
                <a:ea typeface="+mn-ea"/>
                <a:cs typeface="+mn-cs"/>
              </a:rPr>
              <a:t>newStopwatchFragment</a:t>
            </a:r>
            <a:r>
              <a:rPr lang="en-US" sz="1200" b="0" i="0" kern="1200" dirty="0" smtClean="0">
                <a:solidFill>
                  <a:schemeClr val="tx1"/>
                </a:solidFill>
                <a:effectLst/>
                <a:latin typeface="+mn-lt"/>
                <a:ea typeface="+mn-ea"/>
                <a:cs typeface="+mn-cs"/>
              </a:rPr>
              <a:t> is only displayed when the activity is first created.</a:t>
            </a:r>
          </a:p>
          <a:p>
            <a:pPr fontAlgn="base"/>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fontAlgn="base"/>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42</a:t>
            </a:fld>
            <a:endParaRPr lang="en-US"/>
          </a:p>
        </p:txBody>
      </p:sp>
    </p:spTree>
    <p:extLst>
      <p:ext uri="{BB962C8B-B14F-4D97-AF65-F5344CB8AC3E}">
        <p14:creationId xmlns:p14="http://schemas.microsoft.com/office/powerpoint/2010/main" val="858387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43</a:t>
            </a:fld>
            <a:endParaRPr lang="en-US"/>
          </a:p>
        </p:txBody>
      </p:sp>
    </p:spTree>
    <p:extLst>
      <p:ext uri="{BB962C8B-B14F-4D97-AF65-F5344CB8AC3E}">
        <p14:creationId xmlns:p14="http://schemas.microsoft.com/office/powerpoint/2010/main" val="13210146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smtClean="0"/>
              <a:t>The stopwatch keeps going. Even though rotating the device means that the activity is destroyed, the fragment transactions replay successfully. We’re no longer replacing </a:t>
            </a:r>
            <a:r>
              <a:rPr lang="en-US" dirty="0" err="1" smtClean="0"/>
              <a:t>StopwatchFragment</a:t>
            </a:r>
            <a:r>
              <a:rPr lang="en-US" dirty="0" smtClean="0"/>
              <a:t> with a brand-new fragment.</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44</a:t>
            </a:fld>
            <a:endParaRPr lang="en-US"/>
          </a:p>
        </p:txBody>
      </p:sp>
    </p:spTree>
    <p:extLst>
      <p:ext uri="{BB962C8B-B14F-4D97-AF65-F5344CB8AC3E}">
        <p14:creationId xmlns:p14="http://schemas.microsoft.com/office/powerpoint/2010/main" val="14154806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show you how to start other activities by adding action items to your action bar, how to share content with other apps using the share action provider, and how to navigate up your app’s hierarchy by implementing the action bar’s Up button. you’ll also see how to give your app a consistent look and feel using themes, and introduce you to the Android support library package.</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47</a:t>
            </a:fld>
            <a:endParaRPr lang="en-US"/>
          </a:p>
        </p:txBody>
      </p:sp>
    </p:spTree>
    <p:extLst>
      <p:ext uri="{BB962C8B-B14F-4D97-AF65-F5344CB8AC3E}">
        <p14:creationId xmlns:p14="http://schemas.microsoft.com/office/powerpoint/2010/main" val="2804504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Great apps have a clear structure</a:t>
            </a:r>
          </a:p>
          <a:p>
            <a:pPr fontAlgn="base"/>
            <a:r>
              <a:rPr lang="en-US" sz="1200" kern="1200" dirty="0" smtClean="0">
                <a:solidFill>
                  <a:schemeClr val="tx1"/>
                </a:solidFill>
                <a:effectLst/>
                <a:latin typeface="+mn-lt"/>
                <a:ea typeface="+mn-ea"/>
                <a:cs typeface="+mn-cs"/>
              </a:rPr>
              <a:t>Back in </a:t>
            </a:r>
            <a:r>
              <a:rPr lang="en-US" sz="1200" u="none" strike="noStrike" kern="1200" dirty="0" smtClean="0">
                <a:solidFill>
                  <a:schemeClr val="tx1"/>
                </a:solidFill>
                <a:effectLst/>
                <a:latin typeface="+mn-lt"/>
                <a:ea typeface="+mn-ea"/>
                <a:cs typeface="+mn-cs"/>
                <a:hlinkClick r:id="rId3"/>
              </a:rPr>
              <a:t>Chapter 6</a:t>
            </a:r>
            <a:r>
              <a:rPr lang="en-US" sz="1200" kern="1200" dirty="0" smtClean="0">
                <a:solidFill>
                  <a:schemeClr val="tx1"/>
                </a:solidFill>
                <a:effectLst/>
                <a:latin typeface="+mn-lt"/>
                <a:ea typeface="+mn-ea"/>
                <a:cs typeface="+mn-cs"/>
              </a:rPr>
              <a:t>, we looked at ways of structuring an app to create the best user experience. Remember that when you create an app, you will have three different types of screen:</a:t>
            </a:r>
          </a:p>
          <a:p>
            <a:pPr fontAlgn="base"/>
            <a:r>
              <a:rPr lang="en-US" sz="1200" b="1" i="0" kern="1200" cap="all" dirty="0" smtClean="0">
                <a:solidFill>
                  <a:schemeClr val="tx1"/>
                </a:solidFill>
                <a:effectLst/>
                <a:latin typeface="+mn-lt"/>
                <a:ea typeface="+mn-ea"/>
                <a:cs typeface="+mn-cs"/>
              </a:rPr>
              <a:t>TOP-LEVEL SCREENS</a:t>
            </a:r>
          </a:p>
          <a:p>
            <a:pPr fontAlgn="base"/>
            <a:r>
              <a:rPr lang="en-US" sz="1200" kern="1200" dirty="0" smtClean="0">
                <a:solidFill>
                  <a:schemeClr val="tx1"/>
                </a:solidFill>
                <a:effectLst/>
                <a:latin typeface="+mn-lt"/>
                <a:ea typeface="+mn-ea"/>
                <a:cs typeface="+mn-cs"/>
              </a:rPr>
              <a:t>This is usually the first activity in your app that your user sees.</a:t>
            </a:r>
          </a:p>
          <a:p>
            <a:pPr fontAlgn="base"/>
            <a:r>
              <a:rPr lang="en-US" sz="1200" b="1" i="0" kern="1200" cap="all" dirty="0" smtClean="0">
                <a:solidFill>
                  <a:schemeClr val="tx1"/>
                </a:solidFill>
                <a:effectLst/>
                <a:latin typeface="+mn-lt"/>
                <a:ea typeface="+mn-ea"/>
                <a:cs typeface="+mn-cs"/>
              </a:rPr>
              <a:t>CATEGORY SCREENS</a:t>
            </a:r>
          </a:p>
          <a:p>
            <a:pPr fontAlgn="base"/>
            <a:r>
              <a:rPr lang="en-US" sz="1200" kern="1200" dirty="0" smtClean="0">
                <a:solidFill>
                  <a:schemeClr val="tx1"/>
                </a:solidFill>
                <a:effectLst/>
                <a:latin typeface="+mn-lt"/>
                <a:ea typeface="+mn-ea"/>
                <a:cs typeface="+mn-cs"/>
              </a:rPr>
              <a:t>Category screens show the data that belongs to a particular category, often in a list. They allow the user to navigate to detail/edit screens.</a:t>
            </a:r>
          </a:p>
          <a:p>
            <a:pPr fontAlgn="base"/>
            <a:r>
              <a:rPr lang="en-US" sz="1200" b="1" i="0" kern="1200" cap="all" dirty="0" smtClean="0">
                <a:solidFill>
                  <a:schemeClr val="tx1"/>
                </a:solidFill>
                <a:effectLst/>
                <a:latin typeface="+mn-lt"/>
                <a:ea typeface="+mn-ea"/>
                <a:cs typeface="+mn-cs"/>
              </a:rPr>
              <a:t>DETAIL/EDIT SCREENS</a:t>
            </a:r>
          </a:p>
          <a:p>
            <a:pPr fontAlgn="base"/>
            <a:r>
              <a:rPr lang="en-US" sz="1200" kern="1200" dirty="0" smtClean="0">
                <a:solidFill>
                  <a:schemeClr val="tx1"/>
                </a:solidFill>
                <a:effectLst/>
                <a:latin typeface="+mn-lt"/>
                <a:ea typeface="+mn-ea"/>
                <a:cs typeface="+mn-cs"/>
              </a:rPr>
              <a:t>These display details for a particular record, let the user edit the record, or allow the user to enter new records.</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48</a:t>
            </a:fld>
            <a:endParaRPr lang="en-US"/>
          </a:p>
        </p:txBody>
      </p:sp>
    </p:spTree>
    <p:extLst>
      <p:ext uri="{BB962C8B-B14F-4D97-AF65-F5344CB8AC3E}">
        <p14:creationId xmlns:p14="http://schemas.microsoft.com/office/powerpoint/2010/main" val="3645887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cap="all" dirty="0" smtClean="0">
                <a:solidFill>
                  <a:schemeClr val="tx1"/>
                </a:solidFill>
                <a:effectLst/>
                <a:latin typeface="+mn-lt"/>
                <a:ea typeface="+mn-ea"/>
                <a:cs typeface="+mn-cs"/>
              </a:rPr>
              <a:t>THEY ALSO HAVE GREAT SHORTCUTS</a:t>
            </a:r>
          </a:p>
          <a:p>
            <a:pPr fontAlgn="base"/>
            <a:r>
              <a:rPr lang="en-US" sz="1200" b="0" i="0" kern="1200" dirty="0" smtClean="0">
                <a:solidFill>
                  <a:schemeClr val="tx1"/>
                </a:solidFill>
                <a:effectLst/>
                <a:latin typeface="+mn-lt"/>
                <a:ea typeface="+mn-ea"/>
                <a:cs typeface="+mn-cs"/>
              </a:rPr>
              <a:t>If a user’s going to use your app a lot, they’ll want quick ways to get around. We’re going to look at navigational views that will give your user shortcuts around your app, providing more space in your app for actual content. Let’s begin by taking a closer look at the top-level screen in the above Pizza app.</a:t>
            </a:r>
          </a:p>
          <a:p>
            <a:pPr fontAlgn="base"/>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In the top-level screen of the Pizza app, there’s a list of options for places in the app the user can go to.</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49</a:t>
            </a:fld>
            <a:endParaRPr lang="en-US"/>
          </a:p>
        </p:txBody>
      </p:sp>
    </p:spTree>
    <p:extLst>
      <p:ext uri="{BB962C8B-B14F-4D97-AF65-F5344CB8AC3E}">
        <p14:creationId xmlns:p14="http://schemas.microsoft.com/office/powerpoint/2010/main" val="14241985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In Android apps, active navigational options are usually added to the action bar. The action bar is the bar you often see at the top of activities. It’s the place where common actions are displayed, so it normally includes buttons that are best described using verbs such as Create, Search, or Edit.</a:t>
            </a:r>
          </a:p>
          <a:p>
            <a:pPr fontAlgn="base"/>
            <a:r>
              <a:rPr lang="en-US" sz="1200" b="0" i="0" kern="1200" dirty="0" smtClean="0">
                <a:solidFill>
                  <a:schemeClr val="tx1"/>
                </a:solidFill>
                <a:effectLst/>
                <a:latin typeface="+mn-lt"/>
                <a:ea typeface="+mn-ea"/>
                <a:cs typeface="+mn-cs"/>
              </a:rPr>
              <a:t>In the Pizza app, we can make it easy for the user to place an order wherever they are in the app by adding an action bar to the top of every activity. The action bar will include a Create Order button so the user has access to it wherever they are.</a:t>
            </a:r>
          </a:p>
          <a:p>
            <a:pPr fontAlgn="base"/>
            <a:r>
              <a:rPr lang="en-US" sz="1200" b="1" i="0" kern="1200" dirty="0" smtClean="0">
                <a:solidFill>
                  <a:schemeClr val="tx1"/>
                </a:solidFill>
                <a:effectLst/>
                <a:latin typeface="+mn-lt"/>
                <a:ea typeface="+mn-ea"/>
                <a:cs typeface="+mn-cs"/>
              </a:rPr>
              <a:t>Let’s start with the action bar</a:t>
            </a:r>
          </a:p>
          <a:p>
            <a:pPr fontAlgn="base"/>
            <a:r>
              <a:rPr lang="en-US" sz="1200" b="0" i="0" kern="1200" dirty="0" smtClean="0">
                <a:solidFill>
                  <a:schemeClr val="tx1"/>
                </a:solidFill>
                <a:effectLst/>
                <a:latin typeface="+mn-lt"/>
                <a:ea typeface="+mn-ea"/>
                <a:cs typeface="+mn-cs"/>
              </a:rPr>
              <a:t>The action bar has a number of uses:</a:t>
            </a:r>
          </a:p>
          <a:p>
            <a:pPr fontAlgn="base"/>
            <a:r>
              <a:rPr lang="en-US" sz="1200" b="0" i="0" kern="1200" dirty="0" smtClean="0">
                <a:solidFill>
                  <a:schemeClr val="tx1"/>
                </a:solidFill>
                <a:effectLst/>
                <a:latin typeface="+mn-lt"/>
                <a:ea typeface="+mn-ea"/>
                <a:cs typeface="+mn-cs"/>
              </a:rPr>
              <a:t>For displaying the app or activity name so that the user knows where in the app they are. As an example, an email app might use it to indicate whether the user is in her inbox or junk folder.</a:t>
            </a:r>
          </a:p>
          <a:p>
            <a:pPr fontAlgn="base"/>
            <a:r>
              <a:rPr lang="en-US" sz="1200" b="0" i="0" kern="1200" dirty="0" smtClean="0">
                <a:solidFill>
                  <a:schemeClr val="tx1"/>
                </a:solidFill>
                <a:effectLst/>
                <a:latin typeface="+mn-lt"/>
                <a:ea typeface="+mn-ea"/>
                <a:cs typeface="+mn-cs"/>
              </a:rPr>
              <a:t>For making key actions prominent in a way that’s predictable—for example, sharing content or performing searches.</a:t>
            </a:r>
          </a:p>
          <a:p>
            <a:pPr fontAlgn="base"/>
            <a:r>
              <a:rPr lang="en-US" sz="1200" b="0" i="0" kern="1200" dirty="0" smtClean="0">
                <a:solidFill>
                  <a:schemeClr val="tx1"/>
                </a:solidFill>
                <a:effectLst/>
                <a:latin typeface="+mn-lt"/>
                <a:ea typeface="+mn-ea"/>
                <a:cs typeface="+mn-cs"/>
              </a:rPr>
              <a:t>For navigating to other activities to perform an action.</a:t>
            </a:r>
          </a:p>
          <a:p>
            <a:pPr fontAlgn="base"/>
            <a:r>
              <a:rPr lang="en-US" sz="1200" b="0" i="0" kern="1200" dirty="0" smtClean="0">
                <a:solidFill>
                  <a:schemeClr val="tx1"/>
                </a:solidFill>
                <a:effectLst/>
                <a:latin typeface="+mn-lt"/>
                <a:ea typeface="+mn-ea"/>
                <a:cs typeface="+mn-cs"/>
              </a:rPr>
              <a:t>To add an action bar, you need to use a </a:t>
            </a:r>
            <a:r>
              <a:rPr lang="en-US" sz="1200" b="1" i="0" kern="1200" dirty="0" smtClean="0">
                <a:solidFill>
                  <a:schemeClr val="tx1"/>
                </a:solidFill>
                <a:effectLst/>
                <a:latin typeface="+mn-lt"/>
                <a:ea typeface="+mn-ea"/>
                <a:cs typeface="+mn-cs"/>
              </a:rPr>
              <a:t>theme</a:t>
            </a:r>
            <a:r>
              <a:rPr lang="en-US" sz="1200" b="0" i="0" kern="1200" dirty="0" smtClean="0">
                <a:solidFill>
                  <a:schemeClr val="tx1"/>
                </a:solidFill>
                <a:effectLst/>
                <a:latin typeface="+mn-lt"/>
                <a:ea typeface="+mn-ea"/>
                <a:cs typeface="+mn-cs"/>
              </a:rPr>
              <a:t> that includes an action bar. A theme is a style that’s applied to an entire activity or application so that your app has a consistent look and feel. It controls such things as the color of the activity background and action bar, and the style of the text. Android has a number of built-in themes you can use.</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50</a:t>
            </a:fld>
            <a:endParaRPr lang="en-US"/>
          </a:p>
        </p:txBody>
      </p:sp>
    </p:spTree>
    <p:extLst>
      <p:ext uri="{BB962C8B-B14F-4D97-AF65-F5344CB8AC3E}">
        <p14:creationId xmlns:p14="http://schemas.microsoft.com/office/powerpoint/2010/main" val="11899371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want your apps to run on API level 11 or above, you add an action bar by applying </a:t>
            </a:r>
            <a:r>
              <a:rPr lang="en-US" dirty="0" err="1" smtClean="0"/>
              <a:t>Theme.Holo</a:t>
            </a:r>
            <a:r>
              <a:rPr lang="en-US" dirty="0" smtClean="0"/>
              <a:t> or one of its subclasses. This is what you’ll need to do most of the time. For API level 21 or above, you have the added option of using one of the newer </a:t>
            </a:r>
            <a:r>
              <a:rPr lang="en-US" dirty="0" err="1" smtClean="0"/>
              <a:t>Theme.Material</a:t>
            </a:r>
            <a:r>
              <a:rPr lang="en-US" dirty="0" smtClean="0"/>
              <a:t> themes. There are several different themes to choose from depending on what appearance you want your app to have. As an example, applying a theme of </a:t>
            </a:r>
            <a:r>
              <a:rPr lang="en-US" dirty="0" err="1" smtClean="0"/>
              <a:t>Theme.Material.Light.DarkActionBar</a:t>
            </a:r>
            <a:r>
              <a:rPr lang="en-US" dirty="0" smtClean="0"/>
              <a:t> will give you activities with a light background and a dark action bar.</a:t>
            </a:r>
          </a:p>
          <a:p>
            <a:endParaRPr lang="en-US" dirty="0" smtClean="0"/>
          </a:p>
          <a:p>
            <a:r>
              <a:rPr lang="en-US" dirty="0" smtClean="0"/>
              <a:t>If you need to support older devices running API level 7 or above, you can still add an action bar but you need to do it slightly differently. You first need to change your activities so that they extend the class android.support.v7.app.ActionBarActivity instead of the </a:t>
            </a:r>
            <a:r>
              <a:rPr lang="en-US" dirty="0" err="1" smtClean="0"/>
              <a:t>android.app.Activity</a:t>
            </a:r>
            <a:r>
              <a:rPr lang="en-US" dirty="0" smtClean="0"/>
              <a:t> class. You must then apply one of the </a:t>
            </a:r>
            <a:r>
              <a:rPr lang="en-US" dirty="0" err="1" smtClean="0"/>
              <a:t>Theme.AppCompat</a:t>
            </a:r>
            <a:r>
              <a:rPr lang="en-US" dirty="0" smtClean="0"/>
              <a:t> themes.</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51</a:t>
            </a:fld>
            <a:endParaRPr lang="en-US"/>
          </a:p>
        </p:txBody>
      </p:sp>
    </p:spTree>
    <p:extLst>
      <p:ext uri="{BB962C8B-B14F-4D97-AF65-F5344CB8AC3E}">
        <p14:creationId xmlns:p14="http://schemas.microsoft.com/office/powerpoint/2010/main" val="1851069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time passes, Android continued to add new features. But what if you want to use the latest Android widgets on a device that’s two or three years old? The Android support libraries are a set of code libraries that you can include in your project. They’re primarily there for backward compatibility, as they allow you to use newer features of Android in older </a:t>
            </a:r>
            <a:r>
              <a:rPr lang="en-US" dirty="0" err="1" smtClean="0"/>
              <a:t>devices.Some</a:t>
            </a:r>
            <a:r>
              <a:rPr lang="en-US" dirty="0" smtClean="0"/>
              <a:t> features of Android are only available in the support libraries, so if you need to use these features in your app, you need to use the support library. As an example, the </a:t>
            </a:r>
            <a:r>
              <a:rPr lang="en-US" dirty="0" err="1" smtClean="0"/>
              <a:t>DrawerLayout</a:t>
            </a:r>
            <a:r>
              <a:rPr lang="en-US" dirty="0" smtClean="0"/>
              <a:t> APIs allow you to create a navigation drawer you can pull out from the side of the screen, and these APIs are currently only available in the v4 support </a:t>
            </a:r>
            <a:r>
              <a:rPr lang="en-US" dirty="0" err="1" smtClean="0"/>
              <a:t>library.The</a:t>
            </a:r>
            <a:r>
              <a:rPr lang="en-US" dirty="0" smtClean="0"/>
              <a:t> Android support library package includes several support libraries. Each one targets a base API level and includes a specific set of features. The name of the support library reflects the lowest version number of Android the library is compatible with. The v4 support library, for instance, can be used with API level 4 and higher. Similarly, the v7 support libraries can be used with API level 7 and higher. Each of these libraries undergo revisions to include new features and bug </a:t>
            </a:r>
            <a:r>
              <a:rPr lang="en-US" dirty="0" err="1" smtClean="0"/>
              <a:t>fixes.The</a:t>
            </a:r>
            <a:r>
              <a:rPr lang="en-US" dirty="0" smtClean="0"/>
              <a:t> classes in a support library are stored within packages named </a:t>
            </a:r>
            <a:r>
              <a:rPr lang="en-US" dirty="0" err="1" smtClean="0"/>
              <a:t>android.support.v</a:t>
            </a:r>
            <a:r>
              <a:rPr lang="en-US" dirty="0" smtClean="0"/>
              <a:t>*. As an example, the v4 library has classes in the android.support.v4 package.</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52</a:t>
            </a:fld>
            <a:endParaRPr lang="en-US"/>
          </a:p>
        </p:txBody>
      </p:sp>
    </p:spTree>
    <p:extLst>
      <p:ext uri="{BB962C8B-B14F-4D97-AF65-F5344CB8AC3E}">
        <p14:creationId xmlns:p14="http://schemas.microsoft.com/office/powerpoint/2010/main" val="14709727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build a prototype of the Pizza app that supports API level 17 and above. Create a new Android project with a blank activity for an application named “Bits and Pizzas” with a package name of </a:t>
            </a:r>
            <a:r>
              <a:rPr lang="en-US" dirty="0" err="1" smtClean="0"/>
              <a:t>com.hfad.bitsandpizzas</a:t>
            </a:r>
            <a:r>
              <a:rPr lang="en-US" dirty="0" smtClean="0"/>
              <a:t>. The minimum SDK should be API level 17. Specify an activity called “</a:t>
            </a:r>
            <a:r>
              <a:rPr lang="en-US" dirty="0" err="1" smtClean="0"/>
              <a:t>MainActivity</a:t>
            </a:r>
            <a:r>
              <a:rPr lang="en-US" dirty="0" smtClean="0"/>
              <a:t>”, a layout called “</a:t>
            </a:r>
            <a:r>
              <a:rPr lang="en-US" dirty="0" err="1" smtClean="0"/>
              <a:t>activity_main</a:t>
            </a:r>
            <a:r>
              <a:rPr lang="en-US" dirty="0" smtClean="0"/>
              <a:t>” and a menu resource called “</a:t>
            </a:r>
            <a:r>
              <a:rPr lang="en-US" dirty="0" err="1" smtClean="0"/>
              <a:t>menu_main”.We’re</a:t>
            </a:r>
            <a:r>
              <a:rPr lang="en-US" dirty="0" smtClean="0"/>
              <a:t> going to look at how your new project may be using support libraries by default. First, let’s look at </a:t>
            </a:r>
            <a:r>
              <a:rPr lang="en-US" dirty="0" err="1" smtClean="0"/>
              <a:t>MainActivity.java</a:t>
            </a:r>
            <a:r>
              <a:rPr lang="en-US" dirty="0" smtClean="0"/>
              <a:t>. Here’s the code that Android Studio created for us. By default, </a:t>
            </a:r>
            <a:r>
              <a:rPr lang="en-US" dirty="0" err="1" smtClean="0"/>
              <a:t>MainActivity</a:t>
            </a:r>
            <a:r>
              <a:rPr lang="en-US" dirty="0" smtClean="0"/>
              <a:t> extends the android.support.v7.app.ActionBarActivity class. In other words, it’s using a v7 support library:</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53</a:t>
            </a:fld>
            <a:endParaRPr lang="en-US"/>
          </a:p>
        </p:txBody>
      </p:sp>
    </p:spTree>
    <p:extLst>
      <p:ext uri="{BB962C8B-B14F-4D97-AF65-F5344CB8AC3E}">
        <p14:creationId xmlns:p14="http://schemas.microsoft.com/office/powerpoint/2010/main" val="1415237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look</a:t>
            </a:r>
            <a:r>
              <a:rPr lang="en-US" baseline="0" dirty="0" smtClean="0"/>
              <a:t> </a:t>
            </a:r>
            <a:r>
              <a:rPr lang="en-US" dirty="0" smtClean="0"/>
              <a:t>at the lifecycles of fragments and activities, we’ll see that they’re very similar</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Fragment lifecycle methods are almost the same as activity lifecycle methods, but there’s one major difference: activity lifecycle methods are protected and fragment lifecycle methods are public. And we’ve already seen that the way fragments create a layout from a layout resource file is different.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Also, in a fragment, we can’t call methods like </a:t>
            </a:r>
            <a:r>
              <a:rPr lang="en-US" dirty="0" err="1" smtClean="0"/>
              <a:t>findViewById</a:t>
            </a:r>
            <a:r>
              <a:rPr lang="en-US" dirty="0" smtClean="0"/>
              <a:t>() directly. Instead, we need to find a reference to a View object, and then call </a:t>
            </a:r>
            <a:r>
              <a:rPr lang="en-US" dirty="0" err="1" smtClean="0"/>
              <a:t>view.findViewById</a:t>
            </a:r>
            <a:r>
              <a:rPr lang="en-US" dirty="0" smtClean="0"/>
              <a:t>().</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7</a:t>
            </a:fld>
            <a:endParaRPr lang="en-US"/>
          </a:p>
        </p:txBody>
      </p:sp>
    </p:spTree>
    <p:extLst>
      <p:ext uri="{BB962C8B-B14F-4D97-AF65-F5344CB8AC3E}">
        <p14:creationId xmlns:p14="http://schemas.microsoft.com/office/powerpoint/2010/main" val="3048369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ActionBarActivity</a:t>
            </a:r>
            <a:r>
              <a:rPr lang="en-US" dirty="0" smtClean="0"/>
              <a:t> class is used in conjunction with the </a:t>
            </a:r>
            <a:r>
              <a:rPr lang="en-US" dirty="0" err="1" smtClean="0"/>
              <a:t>Theme.AppCompat</a:t>
            </a:r>
            <a:r>
              <a:rPr lang="en-US" dirty="0" smtClean="0"/>
              <a:t> themes to add action bars to apps that support API levels between 7 and 10. If you use the </a:t>
            </a:r>
            <a:r>
              <a:rPr lang="en-US" dirty="0" err="1" smtClean="0"/>
              <a:t>ActionBarActivity</a:t>
            </a:r>
            <a:r>
              <a:rPr lang="en-US" dirty="0" smtClean="0"/>
              <a:t> class as the superclass for your activities, you have to use one of these themes or your app won’t run. You can’t use more recent themes, such as </a:t>
            </a:r>
            <a:r>
              <a:rPr lang="en-US" dirty="0" err="1" smtClean="0"/>
              <a:t>Material.Even</a:t>
            </a:r>
            <a:r>
              <a:rPr lang="en-US" dirty="0" smtClean="0"/>
              <a:t> if you remove references to </a:t>
            </a:r>
            <a:r>
              <a:rPr lang="en-US" dirty="0" err="1" smtClean="0"/>
              <a:t>ActionBarActivity</a:t>
            </a:r>
            <a:r>
              <a:rPr lang="en-US" dirty="0" smtClean="0"/>
              <a:t> from your app, the v7 support library may still be a dependency in your project. You can see this by going to </a:t>
            </a:r>
            <a:r>
              <a:rPr lang="en-US" dirty="0" err="1" smtClean="0"/>
              <a:t>File→Project</a:t>
            </a:r>
            <a:r>
              <a:rPr lang="en-US" dirty="0" smtClean="0"/>
              <a:t> Structure. When you click on the app module and choose Dependencies, you may find there’s a reference to the v7 </a:t>
            </a:r>
            <a:r>
              <a:rPr lang="en-US" dirty="0" err="1" smtClean="0"/>
              <a:t>appcompat</a:t>
            </a:r>
            <a:r>
              <a:rPr lang="en-US" dirty="0" smtClean="0"/>
              <a:t> library:</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54</a:t>
            </a:fld>
            <a:endParaRPr lang="en-US"/>
          </a:p>
        </p:txBody>
      </p:sp>
    </p:spTree>
    <p:extLst>
      <p:ext uri="{BB962C8B-B14F-4D97-AF65-F5344CB8AC3E}">
        <p14:creationId xmlns:p14="http://schemas.microsoft.com/office/powerpoint/2010/main" val="15013487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We’ll get the app to use up to date themes</a:t>
            </a:r>
          </a:p>
          <a:p>
            <a:pPr fontAlgn="base"/>
            <a:r>
              <a:rPr lang="en-US" sz="1200" b="0" i="0" kern="1200" dirty="0" smtClean="0">
                <a:solidFill>
                  <a:schemeClr val="tx1"/>
                </a:solidFill>
                <a:effectLst/>
                <a:latin typeface="+mn-lt"/>
                <a:ea typeface="+mn-ea"/>
                <a:cs typeface="+mn-cs"/>
              </a:rPr>
              <a:t>We want our prototype app to include action bars. The app supports devices running a minimum of API level 17, so we don’t need to provide backward compatibility by using </a:t>
            </a:r>
            <a:r>
              <a:rPr lang="en-US" sz="1200" b="0" i="0" kern="1200" dirty="0" err="1" smtClean="0">
                <a:solidFill>
                  <a:schemeClr val="tx1"/>
                </a:solidFill>
                <a:effectLst/>
                <a:latin typeface="+mn-lt"/>
                <a:ea typeface="+mn-ea"/>
                <a:cs typeface="+mn-cs"/>
              </a:rPr>
              <a:t>ActionBarActivityand</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Theme.AppCompat</a:t>
            </a:r>
            <a:r>
              <a:rPr lang="en-US" sz="1200" b="0" i="0" kern="1200" dirty="0" smtClean="0">
                <a:solidFill>
                  <a:schemeClr val="tx1"/>
                </a:solidFill>
                <a:effectLst/>
                <a:latin typeface="+mn-lt"/>
                <a:ea typeface="+mn-ea"/>
                <a:cs typeface="+mn-cs"/>
              </a:rPr>
              <a:t>. Instead, we’ll bring the look more up to date by using a </a:t>
            </a:r>
            <a:r>
              <a:rPr lang="en-US" sz="1200" b="0" i="0" kern="1200" dirty="0" err="1" smtClean="0">
                <a:solidFill>
                  <a:schemeClr val="tx1"/>
                </a:solidFill>
                <a:effectLst/>
                <a:latin typeface="+mn-lt"/>
                <a:ea typeface="+mn-ea"/>
                <a:cs typeface="+mn-cs"/>
              </a:rPr>
              <a:t>Holo</a:t>
            </a:r>
            <a:r>
              <a:rPr lang="en-US" sz="1200" b="0" i="0" kern="1200" dirty="0" smtClean="0">
                <a:solidFill>
                  <a:schemeClr val="tx1"/>
                </a:solidFill>
                <a:effectLst/>
                <a:latin typeface="+mn-lt"/>
                <a:ea typeface="+mn-ea"/>
                <a:cs typeface="+mn-cs"/>
              </a:rPr>
              <a:t> theme by default, and get it to switch to a Material theme if it’s running on API level 21.</a:t>
            </a:r>
          </a:p>
          <a:p>
            <a:pPr fontAlgn="base"/>
            <a:r>
              <a:rPr lang="en-US" sz="1200" b="0" i="0" kern="1200" dirty="0" smtClean="0">
                <a:solidFill>
                  <a:schemeClr val="tx1"/>
                </a:solidFill>
                <a:effectLst/>
                <a:latin typeface="+mn-lt"/>
                <a:ea typeface="+mn-ea"/>
                <a:cs typeface="+mn-cs"/>
              </a:rPr>
              <a:t>To do this, we need to do two things:</a:t>
            </a:r>
          </a:p>
          <a:p>
            <a:pPr fontAlgn="base"/>
            <a:r>
              <a:rPr lang="en-US" sz="1200" b="1" i="0" kern="1200" dirty="0" smtClean="0">
                <a:solidFill>
                  <a:schemeClr val="tx1"/>
                </a:solidFill>
                <a:effectLst/>
                <a:latin typeface="+mn-lt"/>
                <a:ea typeface="+mn-ea"/>
                <a:cs typeface="+mn-cs"/>
              </a:rPr>
              <a:t>Make sure the activity code doesn’t reference </a:t>
            </a:r>
            <a:r>
              <a:rPr lang="en-US" sz="1200" b="1" i="0" kern="1200" dirty="0" err="1" smtClean="0">
                <a:solidFill>
                  <a:schemeClr val="tx1"/>
                </a:solidFill>
                <a:effectLst/>
                <a:latin typeface="+mn-lt"/>
                <a:ea typeface="+mn-ea"/>
                <a:cs typeface="+mn-cs"/>
              </a:rPr>
              <a:t>ActionBarActivity</a:t>
            </a:r>
            <a:r>
              <a:rPr lang="en-US" sz="1200" b="1" i="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If it does, we’ll only be able to use a </a:t>
            </a:r>
            <a:r>
              <a:rPr lang="en-US" sz="1200" b="0" i="0" kern="1200" dirty="0" err="1" smtClean="0">
                <a:solidFill>
                  <a:schemeClr val="tx1"/>
                </a:solidFill>
                <a:effectLst/>
                <a:latin typeface="+mn-lt"/>
                <a:ea typeface="+mn-ea"/>
                <a:cs typeface="+mn-cs"/>
              </a:rPr>
              <a:t>Theme.AppCompat</a:t>
            </a:r>
            <a:r>
              <a:rPr lang="en-US" sz="1200" b="0" i="0" kern="1200" dirty="0" smtClean="0">
                <a:solidFill>
                  <a:schemeClr val="tx1"/>
                </a:solidFill>
                <a:effectLst/>
                <a:latin typeface="+mn-lt"/>
                <a:ea typeface="+mn-ea"/>
                <a:cs typeface="+mn-cs"/>
              </a:rPr>
              <a:t> theme.</a:t>
            </a:r>
          </a:p>
          <a:p>
            <a:pPr fontAlgn="base"/>
            <a:r>
              <a:rPr lang="en-US" sz="1200" b="1" i="0" kern="1200" dirty="0" smtClean="0">
                <a:solidFill>
                  <a:schemeClr val="tx1"/>
                </a:solidFill>
                <a:effectLst/>
                <a:latin typeface="+mn-lt"/>
                <a:ea typeface="+mn-ea"/>
                <a:cs typeface="+mn-cs"/>
              </a:rPr>
              <a:t>Apply the themes.</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We’ll get the app to pick up the right theme for the API level it’s running on.</a:t>
            </a:r>
          </a:p>
          <a:p>
            <a:pPr fontAlgn="base"/>
            <a:r>
              <a:rPr lang="en-US" sz="1200" b="0" i="0" kern="1200" dirty="0" smtClean="0">
                <a:solidFill>
                  <a:schemeClr val="tx1"/>
                </a:solidFill>
                <a:effectLst/>
                <a:latin typeface="+mn-lt"/>
                <a:ea typeface="+mn-ea"/>
                <a:cs typeface="+mn-cs"/>
              </a:rPr>
              <a:t>We’re going to keep the dependency on the v7 </a:t>
            </a:r>
            <a:r>
              <a:rPr lang="en-US" sz="1200" b="0" i="0" kern="1200" dirty="0" err="1" smtClean="0">
                <a:solidFill>
                  <a:schemeClr val="tx1"/>
                </a:solidFill>
                <a:effectLst/>
                <a:latin typeface="+mn-lt"/>
                <a:ea typeface="+mn-ea"/>
                <a:cs typeface="+mn-cs"/>
              </a:rPr>
              <a:t>appcompat</a:t>
            </a:r>
            <a:r>
              <a:rPr lang="en-US" sz="1200" b="0" i="0" kern="1200" dirty="0" smtClean="0">
                <a:solidFill>
                  <a:schemeClr val="tx1"/>
                </a:solidFill>
                <a:effectLst/>
                <a:latin typeface="+mn-lt"/>
                <a:ea typeface="+mn-ea"/>
                <a:cs typeface="+mn-cs"/>
              </a:rPr>
              <a:t> library as this has an impact on the code you’ll write later on.</a:t>
            </a:r>
          </a:p>
          <a:p>
            <a:pPr fontAlgn="base"/>
            <a:endParaRPr lang="en-US" sz="1200" b="0" i="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We’ll start by making sure that </a:t>
            </a:r>
            <a:r>
              <a:rPr lang="en-US" sz="1200" i="1" kern="1200" dirty="0" err="1" smtClean="0">
                <a:solidFill>
                  <a:schemeClr val="tx1"/>
                </a:solidFill>
                <a:effectLst/>
                <a:latin typeface="+mn-lt"/>
                <a:ea typeface="+mn-ea"/>
                <a:cs typeface="+mn-cs"/>
              </a:rPr>
              <a:t>MainActivity.java</a:t>
            </a:r>
            <a:r>
              <a:rPr lang="en-US" sz="1200" kern="1200" dirty="0" smtClean="0">
                <a:solidFill>
                  <a:schemeClr val="tx1"/>
                </a:solidFill>
                <a:effectLst/>
                <a:latin typeface="+mn-lt"/>
                <a:ea typeface="+mn-ea"/>
                <a:cs typeface="+mn-cs"/>
              </a:rPr>
              <a:t> uses the Activity class and </a:t>
            </a:r>
            <a:r>
              <a:rPr lang="en-US" sz="1200" kern="1200" dirty="0" err="1" smtClean="0">
                <a:solidFill>
                  <a:schemeClr val="tx1"/>
                </a:solidFill>
                <a:effectLst/>
                <a:latin typeface="+mn-lt"/>
                <a:ea typeface="+mn-ea"/>
                <a:cs typeface="+mn-cs"/>
              </a:rPr>
              <a:t>notActionBarActivity</a:t>
            </a:r>
            <a:r>
              <a:rPr lang="en-US" sz="1200" kern="1200" dirty="0" smtClean="0">
                <a:solidFill>
                  <a:schemeClr val="tx1"/>
                </a:solidFill>
                <a:effectLst/>
                <a:latin typeface="+mn-lt"/>
                <a:ea typeface="+mn-ea"/>
                <a:cs typeface="+mn-cs"/>
              </a:rPr>
              <a:t>. Update your code so that it looks like the code below:</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55</a:t>
            </a:fld>
            <a:endParaRPr lang="en-US"/>
          </a:p>
        </p:txBody>
      </p:sp>
    </p:spTree>
    <p:extLst>
      <p:ext uri="{BB962C8B-B14F-4D97-AF65-F5344CB8AC3E}">
        <p14:creationId xmlns:p14="http://schemas.microsoft.com/office/powerpoint/2010/main" val="15552639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you’ve already seen, the app’s </a:t>
            </a:r>
            <a:r>
              <a:rPr lang="en-US" dirty="0" err="1" smtClean="0"/>
              <a:t>AndroidManifest.xml</a:t>
            </a:r>
            <a:r>
              <a:rPr lang="en-US" dirty="0" smtClean="0"/>
              <a:t> file provides essential information about the app such as what activities it contains. It also includes a number of attributes that have an impact on your action bars.</a:t>
            </a:r>
          </a:p>
          <a:p>
            <a:endParaRPr lang="en-US" dirty="0" smtClean="0"/>
          </a:p>
          <a:p>
            <a:pPr fontAlgn="base"/>
            <a:r>
              <a:rPr lang="en-US" sz="1200" b="0" i="0" kern="1200" dirty="0" smtClean="0">
                <a:solidFill>
                  <a:schemeClr val="tx1"/>
                </a:solidFill>
                <a:effectLst/>
                <a:latin typeface="+mn-lt"/>
                <a:ea typeface="+mn-ea"/>
                <a:cs typeface="+mn-cs"/>
              </a:rPr>
              <a:t>The </a:t>
            </a:r>
            <a:r>
              <a:rPr lang="en-US" sz="1200" b="1" i="0" kern="1200" dirty="0" err="1" smtClean="0">
                <a:solidFill>
                  <a:schemeClr val="tx1"/>
                </a:solidFill>
                <a:effectLst/>
                <a:latin typeface="+mn-lt"/>
                <a:ea typeface="+mn-ea"/>
                <a:cs typeface="+mn-cs"/>
              </a:rPr>
              <a:t>android:icon</a:t>
            </a:r>
            <a:r>
              <a:rPr lang="en-US" sz="1200" b="0" i="0" kern="1200" dirty="0" smtClean="0">
                <a:solidFill>
                  <a:schemeClr val="tx1"/>
                </a:solidFill>
                <a:effectLst/>
                <a:latin typeface="+mn-lt"/>
                <a:ea typeface="+mn-ea"/>
                <a:cs typeface="+mn-cs"/>
              </a:rPr>
              <a:t> attribute is used to assign an icon to the app. The icon is used as the launcher icon for the app, and if the theme you’re using displays an icon in the action bar, it will use this icon.</a:t>
            </a:r>
          </a:p>
          <a:p>
            <a:pPr fontAlgn="base"/>
            <a:r>
              <a:rPr lang="en-US" sz="1200" b="0" i="0" kern="1200" dirty="0" smtClean="0">
                <a:solidFill>
                  <a:schemeClr val="tx1"/>
                </a:solidFill>
                <a:effectLst/>
                <a:latin typeface="+mn-lt"/>
                <a:ea typeface="+mn-ea"/>
                <a:cs typeface="+mn-cs"/>
              </a:rPr>
              <a:t>The icon can be a </a:t>
            </a:r>
            <a:r>
              <a:rPr lang="en-US" sz="1200" b="0" i="0" kern="1200" dirty="0" err="1" smtClean="0">
                <a:solidFill>
                  <a:schemeClr val="tx1"/>
                </a:solidFill>
                <a:effectLst/>
                <a:latin typeface="+mn-lt"/>
                <a:ea typeface="+mn-ea"/>
                <a:cs typeface="+mn-cs"/>
              </a:rPr>
              <a:t>drawable</a:t>
            </a:r>
            <a:r>
              <a:rPr lang="en-US" sz="1200" b="0" i="0" kern="1200" dirty="0" smtClean="0">
                <a:solidFill>
                  <a:schemeClr val="tx1"/>
                </a:solidFill>
                <a:effectLst/>
                <a:latin typeface="+mn-lt"/>
                <a:ea typeface="+mn-ea"/>
                <a:cs typeface="+mn-cs"/>
              </a:rPr>
              <a:t> or </a:t>
            </a:r>
            <a:r>
              <a:rPr lang="en-US" sz="1200" b="0" i="0" kern="1200" dirty="0" err="1" smtClean="0">
                <a:solidFill>
                  <a:schemeClr val="tx1"/>
                </a:solidFill>
                <a:effectLst/>
                <a:latin typeface="+mn-lt"/>
                <a:ea typeface="+mn-ea"/>
                <a:cs typeface="+mn-cs"/>
              </a:rPr>
              <a:t>mipmap</a:t>
            </a:r>
            <a:r>
              <a:rPr lang="en-US" sz="1200" b="0" i="0" kern="1200" dirty="0" smtClean="0">
                <a:solidFill>
                  <a:schemeClr val="tx1"/>
                </a:solidFill>
                <a:effectLst/>
                <a:latin typeface="+mn-lt"/>
                <a:ea typeface="+mn-ea"/>
                <a:cs typeface="+mn-cs"/>
              </a:rPr>
              <a:t> resource. A </a:t>
            </a:r>
            <a:r>
              <a:rPr lang="en-US" sz="1200" b="0" i="0" kern="1200" dirty="0" err="1" smtClean="0">
                <a:solidFill>
                  <a:schemeClr val="tx1"/>
                </a:solidFill>
                <a:effectLst/>
                <a:latin typeface="+mn-lt"/>
                <a:ea typeface="+mn-ea"/>
                <a:cs typeface="+mn-cs"/>
              </a:rPr>
              <a:t>mipmap</a:t>
            </a:r>
            <a:r>
              <a:rPr lang="en-US" sz="1200" b="0" i="0" kern="1200" dirty="0" smtClean="0">
                <a:solidFill>
                  <a:schemeClr val="tx1"/>
                </a:solidFill>
                <a:effectLst/>
                <a:latin typeface="+mn-lt"/>
                <a:ea typeface="+mn-ea"/>
                <a:cs typeface="+mn-cs"/>
              </a:rPr>
              <a:t> is an image that can be used for application icons, and they’re held in </a:t>
            </a:r>
            <a:r>
              <a:rPr lang="en-US" sz="1200" b="0" i="1" kern="1200" dirty="0" err="1" smtClean="0">
                <a:solidFill>
                  <a:schemeClr val="tx1"/>
                </a:solidFill>
                <a:effectLst/>
                <a:latin typeface="+mn-lt"/>
                <a:ea typeface="+mn-ea"/>
                <a:cs typeface="+mn-cs"/>
              </a:rPr>
              <a:t>mipmap</a:t>
            </a:r>
            <a:r>
              <a:rPr lang="en-US" sz="1200" b="0" i="1"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folders in </a:t>
            </a:r>
            <a:r>
              <a:rPr lang="en-US" sz="1200" b="0" i="1" kern="1200" dirty="0" smtClean="0">
                <a:solidFill>
                  <a:schemeClr val="tx1"/>
                </a:solidFill>
                <a:effectLst/>
                <a:latin typeface="+mn-lt"/>
                <a:ea typeface="+mn-ea"/>
                <a:cs typeface="+mn-cs"/>
              </a:rPr>
              <a:t>app/</a:t>
            </a:r>
            <a:r>
              <a:rPr lang="en-US" sz="1200" b="0" i="1" kern="1200" dirty="0" err="1" smtClean="0">
                <a:solidFill>
                  <a:schemeClr val="tx1"/>
                </a:solidFill>
                <a:effectLst/>
                <a:latin typeface="+mn-lt"/>
                <a:ea typeface="+mn-ea"/>
                <a:cs typeface="+mn-cs"/>
              </a:rPr>
              <a:t>src</a:t>
            </a:r>
            <a:r>
              <a:rPr lang="en-US" sz="1200" b="0" i="1" kern="1200" dirty="0" smtClean="0">
                <a:solidFill>
                  <a:schemeClr val="tx1"/>
                </a:solidFill>
                <a:effectLst/>
                <a:latin typeface="+mn-lt"/>
                <a:ea typeface="+mn-ea"/>
                <a:cs typeface="+mn-cs"/>
              </a:rPr>
              <a:t>/main/res</a:t>
            </a:r>
            <a:r>
              <a:rPr lang="en-US" sz="1200" b="0" i="0" kern="1200" dirty="0" smtClean="0">
                <a:solidFill>
                  <a:schemeClr val="tx1"/>
                </a:solidFill>
                <a:effectLst/>
                <a:latin typeface="+mn-lt"/>
                <a:ea typeface="+mn-ea"/>
                <a:cs typeface="+mn-cs"/>
              </a:rPr>
              <a:t>. Just as with </a:t>
            </a:r>
            <a:r>
              <a:rPr lang="en-US" sz="1200" b="0" i="0" kern="1200" dirty="0" err="1" smtClean="0">
                <a:solidFill>
                  <a:schemeClr val="tx1"/>
                </a:solidFill>
                <a:effectLst/>
                <a:latin typeface="+mn-lt"/>
                <a:ea typeface="+mn-ea"/>
                <a:cs typeface="+mn-cs"/>
              </a:rPr>
              <a:t>drawables</a:t>
            </a:r>
            <a:r>
              <a:rPr lang="en-US" sz="1200" b="0" i="0" kern="1200" dirty="0" smtClean="0">
                <a:solidFill>
                  <a:schemeClr val="tx1"/>
                </a:solidFill>
                <a:effectLst/>
                <a:latin typeface="+mn-lt"/>
                <a:ea typeface="+mn-ea"/>
                <a:cs typeface="+mn-cs"/>
              </a:rPr>
              <a:t>, you can add different images for different screen densities by adding them to an appropriately </a:t>
            </a:r>
            <a:r>
              <a:rPr lang="en-US" sz="1200" b="0" i="0" kern="1200" dirty="0" err="1" smtClean="0">
                <a:solidFill>
                  <a:schemeClr val="tx1"/>
                </a:solidFill>
                <a:effectLst/>
                <a:latin typeface="+mn-lt"/>
                <a:ea typeface="+mn-ea"/>
                <a:cs typeface="+mn-cs"/>
              </a:rPr>
              <a:t>named</a:t>
            </a:r>
            <a:r>
              <a:rPr lang="en-US" sz="1200" b="0" i="1" kern="1200" dirty="0" err="1" smtClean="0">
                <a:solidFill>
                  <a:schemeClr val="tx1"/>
                </a:solidFill>
                <a:effectLst/>
                <a:latin typeface="+mn-lt"/>
                <a:ea typeface="+mn-ea"/>
                <a:cs typeface="+mn-cs"/>
              </a:rPr>
              <a:t>mipmap</a:t>
            </a:r>
            <a:r>
              <a:rPr lang="en-US" sz="1200" b="0" i="0" kern="1200" dirty="0" smtClean="0">
                <a:solidFill>
                  <a:schemeClr val="tx1"/>
                </a:solidFill>
                <a:effectLst/>
                <a:latin typeface="+mn-lt"/>
                <a:ea typeface="+mn-ea"/>
                <a:cs typeface="+mn-cs"/>
              </a:rPr>
              <a:t> folder. As an example, an icon in the </a:t>
            </a:r>
            <a:r>
              <a:rPr lang="en-US" sz="1200" b="0" i="1" kern="1200" dirty="0" err="1" smtClean="0">
                <a:solidFill>
                  <a:schemeClr val="tx1"/>
                </a:solidFill>
                <a:effectLst/>
                <a:latin typeface="+mn-lt"/>
                <a:ea typeface="+mn-ea"/>
                <a:cs typeface="+mn-cs"/>
              </a:rPr>
              <a:t>mipmap-hdpi</a:t>
            </a:r>
            <a:r>
              <a:rPr lang="en-US" sz="1200" b="0" i="0" kern="1200" dirty="0" smtClean="0">
                <a:solidFill>
                  <a:schemeClr val="tx1"/>
                </a:solidFill>
                <a:effectLst/>
                <a:latin typeface="+mn-lt"/>
                <a:ea typeface="+mn-ea"/>
                <a:cs typeface="+mn-cs"/>
              </a:rPr>
              <a:t> folder will be used by devices with high-density screens. You refer to </a:t>
            </a:r>
            <a:r>
              <a:rPr lang="en-US" sz="1200" b="0" i="0" kern="1200" dirty="0" err="1" smtClean="0">
                <a:solidFill>
                  <a:schemeClr val="tx1"/>
                </a:solidFill>
                <a:effectLst/>
                <a:latin typeface="+mn-lt"/>
                <a:ea typeface="+mn-ea"/>
                <a:cs typeface="+mn-cs"/>
              </a:rPr>
              <a:t>mipmap</a:t>
            </a:r>
            <a:r>
              <a:rPr lang="en-US" sz="1200" b="0" i="0" kern="1200" dirty="0" smtClean="0">
                <a:solidFill>
                  <a:schemeClr val="tx1"/>
                </a:solidFill>
                <a:effectLst/>
                <a:latin typeface="+mn-lt"/>
                <a:ea typeface="+mn-ea"/>
                <a:cs typeface="+mn-cs"/>
              </a:rPr>
              <a:t> resources in your layout using @</a:t>
            </a:r>
            <a:r>
              <a:rPr lang="en-US" sz="1200" b="0" i="0" kern="1200" dirty="0" err="1" smtClean="0">
                <a:solidFill>
                  <a:schemeClr val="tx1"/>
                </a:solidFill>
                <a:effectLst/>
                <a:latin typeface="+mn-lt"/>
                <a:ea typeface="+mn-ea"/>
                <a:cs typeface="+mn-cs"/>
              </a:rPr>
              <a:t>mipmap</a:t>
            </a:r>
            <a:endParaRPr lang="en-US" sz="1200" b="0" i="0" kern="1200" dirty="0" smtClean="0">
              <a:solidFill>
                <a:schemeClr val="tx1"/>
              </a:solidFill>
              <a:effectLst/>
              <a:latin typeface="+mn-lt"/>
              <a:ea typeface="+mn-ea"/>
              <a:cs typeface="+mn-cs"/>
            </a:endParaRPr>
          </a:p>
          <a:p>
            <a:endParaRPr lang="en-US" dirty="0" smtClean="0"/>
          </a:p>
          <a:p>
            <a:pPr fontAlgn="base"/>
            <a:r>
              <a:rPr lang="en-US" sz="1200" b="0" i="0" kern="1200" dirty="0" smtClean="0">
                <a:solidFill>
                  <a:schemeClr val="tx1"/>
                </a:solidFill>
                <a:effectLst/>
                <a:latin typeface="+mn-lt"/>
                <a:ea typeface="+mn-ea"/>
                <a:cs typeface="+mn-cs"/>
              </a:rPr>
              <a:t>The </a:t>
            </a:r>
            <a:r>
              <a:rPr lang="en-US" sz="1200" b="1" i="0" kern="1200" dirty="0" err="1" smtClean="0">
                <a:solidFill>
                  <a:schemeClr val="tx1"/>
                </a:solidFill>
                <a:effectLst/>
                <a:latin typeface="+mn-lt"/>
                <a:ea typeface="+mn-ea"/>
                <a:cs typeface="+mn-cs"/>
              </a:rPr>
              <a:t>android:label</a:t>
            </a:r>
            <a:r>
              <a:rPr lang="en-US" sz="1200" b="0" i="0" kern="1200" dirty="0" smtClean="0">
                <a:solidFill>
                  <a:schemeClr val="tx1"/>
                </a:solidFill>
                <a:effectLst/>
                <a:latin typeface="+mn-lt"/>
                <a:ea typeface="+mn-ea"/>
                <a:cs typeface="+mn-cs"/>
              </a:rPr>
              <a:t> attribute assigns a user-friendly label to the app or activity, depending on whether it’s used in the &lt;application&gt; or &lt;activity&gt; attribute. The action bar displays the current activity’s label. If the current activity has no label, it uses the app’s label instead.</a:t>
            </a:r>
          </a:p>
          <a:p>
            <a:pPr fontAlgn="base"/>
            <a:r>
              <a:rPr lang="en-US" sz="1200" b="0" i="0" kern="1200" dirty="0" smtClean="0">
                <a:solidFill>
                  <a:schemeClr val="tx1"/>
                </a:solidFill>
                <a:effectLst/>
                <a:latin typeface="+mn-lt"/>
                <a:ea typeface="+mn-ea"/>
                <a:cs typeface="+mn-cs"/>
              </a:rPr>
              <a:t>The </a:t>
            </a:r>
            <a:r>
              <a:rPr lang="en-US" sz="1200" b="1" i="0" kern="1200" dirty="0" err="1" smtClean="0">
                <a:solidFill>
                  <a:schemeClr val="tx1"/>
                </a:solidFill>
                <a:effectLst/>
                <a:latin typeface="+mn-lt"/>
                <a:ea typeface="+mn-ea"/>
                <a:cs typeface="+mn-cs"/>
              </a:rPr>
              <a:t>android:theme</a:t>
            </a:r>
            <a:r>
              <a:rPr lang="en-US" sz="1200" b="0" i="0" kern="1200" dirty="0" smtClean="0">
                <a:solidFill>
                  <a:schemeClr val="tx1"/>
                </a:solidFill>
                <a:effectLst/>
                <a:latin typeface="+mn-lt"/>
                <a:ea typeface="+mn-ea"/>
                <a:cs typeface="+mn-cs"/>
              </a:rPr>
              <a:t> attribute specifies the theme. Using this attribute in the &lt;application&gt;element applies it to the entire app. Using it in the &lt;activity&gt; element applies it to a single activity.</a:t>
            </a:r>
          </a:p>
          <a:p>
            <a:pPr fontAlgn="base"/>
            <a:r>
              <a:rPr lang="en-US" sz="1200" b="0" i="0" kern="1200" dirty="0" smtClean="0">
                <a:solidFill>
                  <a:schemeClr val="tx1"/>
                </a:solidFill>
                <a:effectLst/>
                <a:latin typeface="+mn-lt"/>
                <a:ea typeface="+mn-ea"/>
                <a:cs typeface="+mn-cs"/>
              </a:rPr>
              <a:t>Our </a:t>
            </a:r>
            <a:r>
              <a:rPr lang="en-US" sz="1200" b="0" i="0" kern="1200" dirty="0" err="1" smtClean="0">
                <a:solidFill>
                  <a:schemeClr val="tx1"/>
                </a:solidFill>
                <a:effectLst/>
                <a:latin typeface="+mn-lt"/>
                <a:ea typeface="+mn-ea"/>
                <a:cs typeface="+mn-cs"/>
              </a:rPr>
              <a:t>android:theme</a:t>
            </a:r>
            <a:r>
              <a:rPr lang="en-US" sz="1200" b="0" i="0" kern="1200" dirty="0" smtClean="0">
                <a:solidFill>
                  <a:schemeClr val="tx1"/>
                </a:solidFill>
                <a:effectLst/>
                <a:latin typeface="+mn-lt"/>
                <a:ea typeface="+mn-ea"/>
                <a:cs typeface="+mn-cs"/>
              </a:rPr>
              <a:t> attribute has the value "@style/</a:t>
            </a:r>
            <a:r>
              <a:rPr lang="en-US" sz="1200" b="0" i="0" kern="1200" dirty="0" err="1" smtClean="0">
                <a:solidFill>
                  <a:schemeClr val="tx1"/>
                </a:solidFill>
                <a:effectLst/>
                <a:latin typeface="+mn-lt"/>
                <a:ea typeface="+mn-ea"/>
                <a:cs typeface="+mn-cs"/>
              </a:rPr>
              <a:t>AppTheme</a:t>
            </a:r>
            <a:r>
              <a:rPr lang="en-US" sz="1200" b="0" i="0" kern="1200" dirty="0" smtClean="0">
                <a:solidFill>
                  <a:schemeClr val="tx1"/>
                </a:solidFill>
                <a:effectLst/>
                <a:latin typeface="+mn-lt"/>
                <a:ea typeface="+mn-ea"/>
                <a:cs typeface="+mn-cs"/>
              </a:rPr>
              <a:t>". The @style prefix means that the theme is defined in a </a:t>
            </a:r>
            <a:r>
              <a:rPr lang="en-US" sz="1200" b="1" i="0" kern="1200" dirty="0" smtClean="0">
                <a:solidFill>
                  <a:schemeClr val="tx1"/>
                </a:solidFill>
                <a:effectLst/>
                <a:latin typeface="+mn-lt"/>
                <a:ea typeface="+mn-ea"/>
                <a:cs typeface="+mn-cs"/>
              </a:rPr>
              <a:t>style resource file</a:t>
            </a:r>
            <a:r>
              <a:rPr lang="en-US" sz="1200" b="0" i="0" kern="1200" dirty="0" smtClean="0">
                <a:solidFill>
                  <a:schemeClr val="tx1"/>
                </a:solidFill>
                <a:effectLst/>
                <a:latin typeface="+mn-lt"/>
                <a:ea typeface="+mn-ea"/>
                <a:cs typeface="+mn-cs"/>
              </a:rPr>
              <a:t>. So what’s a style resource file?</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56</a:t>
            </a:fld>
            <a:endParaRPr lang="en-US"/>
          </a:p>
        </p:txBody>
      </p:sp>
    </p:spTree>
    <p:extLst>
      <p:ext uri="{BB962C8B-B14F-4D97-AF65-F5344CB8AC3E}">
        <p14:creationId xmlns:p14="http://schemas.microsoft.com/office/powerpoint/2010/main" val="1299041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A style resource file holds details of any themes you want to use.</a:t>
            </a:r>
          </a:p>
          <a:p>
            <a:pPr fontAlgn="base"/>
            <a:r>
              <a:rPr lang="en-US" sz="1200" b="0" i="0" kern="1200" dirty="0" smtClean="0">
                <a:solidFill>
                  <a:schemeClr val="tx1"/>
                </a:solidFill>
                <a:effectLst/>
                <a:latin typeface="+mn-lt"/>
                <a:ea typeface="+mn-ea"/>
                <a:cs typeface="+mn-cs"/>
              </a:rPr>
              <a:t>When you create a project in Android Studio, the IDE creates a default style resource file for you called </a:t>
            </a:r>
            <a:r>
              <a:rPr lang="en-US" sz="1200" b="0" i="1" kern="1200" dirty="0" err="1" smtClean="0">
                <a:solidFill>
                  <a:schemeClr val="tx1"/>
                </a:solidFill>
                <a:effectLst/>
                <a:latin typeface="+mn-lt"/>
                <a:ea typeface="+mn-ea"/>
                <a:cs typeface="+mn-cs"/>
              </a:rPr>
              <a:t>styles.xml</a:t>
            </a:r>
            <a:r>
              <a:rPr lang="en-US" sz="1200" b="0" i="0" kern="1200" dirty="0" smtClean="0">
                <a:solidFill>
                  <a:schemeClr val="tx1"/>
                </a:solidFill>
                <a:effectLst/>
                <a:latin typeface="+mn-lt"/>
                <a:ea typeface="+mn-ea"/>
                <a:cs typeface="+mn-cs"/>
              </a:rPr>
              <a:t> located in the </a:t>
            </a:r>
            <a:r>
              <a:rPr lang="en-US" sz="1200" b="0" i="1" kern="1200" dirty="0" smtClean="0">
                <a:solidFill>
                  <a:schemeClr val="tx1"/>
                </a:solidFill>
                <a:effectLst/>
                <a:latin typeface="+mn-lt"/>
                <a:ea typeface="+mn-ea"/>
                <a:cs typeface="+mn-cs"/>
              </a:rPr>
              <a:t>app/</a:t>
            </a:r>
            <a:r>
              <a:rPr lang="en-US" sz="1200" b="0" i="1" kern="1200" dirty="0" err="1" smtClean="0">
                <a:solidFill>
                  <a:schemeClr val="tx1"/>
                </a:solidFill>
                <a:effectLst/>
                <a:latin typeface="+mn-lt"/>
                <a:ea typeface="+mn-ea"/>
                <a:cs typeface="+mn-cs"/>
              </a:rPr>
              <a:t>src</a:t>
            </a:r>
            <a:r>
              <a:rPr lang="en-US" sz="1200" b="0" i="1" kern="1200" dirty="0" smtClean="0">
                <a:solidFill>
                  <a:schemeClr val="tx1"/>
                </a:solidFill>
                <a:effectLst/>
                <a:latin typeface="+mn-lt"/>
                <a:ea typeface="+mn-ea"/>
                <a:cs typeface="+mn-cs"/>
              </a:rPr>
              <a:t>/main/res/values</a:t>
            </a:r>
            <a:r>
              <a:rPr lang="en-US" sz="1200" b="0" i="0" kern="1200" dirty="0" smtClean="0">
                <a:solidFill>
                  <a:schemeClr val="tx1"/>
                </a:solidFill>
                <a:effectLst/>
                <a:latin typeface="+mn-lt"/>
                <a:ea typeface="+mn-ea"/>
                <a:cs typeface="+mn-cs"/>
              </a:rPr>
              <a:t> folder. It will look something like this:</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style resource file contains one or more styles. Each style is defined using the &lt;style&gt; element.</a:t>
            </a:r>
          </a:p>
          <a:p>
            <a:pPr fontAlgn="base"/>
            <a:r>
              <a:rPr lang="en-US" sz="1200" b="0" i="0" kern="1200" dirty="0" smtClean="0">
                <a:solidFill>
                  <a:schemeClr val="tx1"/>
                </a:solidFill>
                <a:effectLst/>
                <a:latin typeface="+mn-lt"/>
                <a:ea typeface="+mn-ea"/>
                <a:cs typeface="+mn-cs"/>
              </a:rPr>
              <a:t>Each style must have a name, which you define with the name attribute. The style must have a name so that the </a:t>
            </a:r>
            <a:r>
              <a:rPr lang="en-US" sz="1200" b="0" i="0" kern="1200" dirty="0" err="1" smtClean="0">
                <a:solidFill>
                  <a:schemeClr val="tx1"/>
                </a:solidFill>
                <a:effectLst/>
                <a:latin typeface="+mn-lt"/>
                <a:ea typeface="+mn-ea"/>
                <a:cs typeface="+mn-cs"/>
              </a:rPr>
              <a:t>android:theme</a:t>
            </a:r>
            <a:r>
              <a:rPr lang="en-US" sz="1200" b="0" i="0" kern="1200" dirty="0" smtClean="0">
                <a:solidFill>
                  <a:schemeClr val="tx1"/>
                </a:solidFill>
                <a:effectLst/>
                <a:latin typeface="+mn-lt"/>
                <a:ea typeface="+mn-ea"/>
                <a:cs typeface="+mn-cs"/>
              </a:rPr>
              <a:t> attribute in </a:t>
            </a:r>
            <a:r>
              <a:rPr lang="en-US" sz="1200" b="0" i="1" kern="1200" dirty="0" err="1" smtClean="0">
                <a:solidFill>
                  <a:schemeClr val="tx1"/>
                </a:solidFill>
                <a:effectLst/>
                <a:latin typeface="+mn-lt"/>
                <a:ea typeface="+mn-ea"/>
                <a:cs typeface="+mn-cs"/>
              </a:rPr>
              <a:t>AndroidManifest.xml</a:t>
            </a:r>
            <a:r>
              <a:rPr lang="en-US" sz="1200" b="0" i="0" kern="1200" dirty="0" smtClean="0">
                <a:solidFill>
                  <a:schemeClr val="tx1"/>
                </a:solidFill>
                <a:effectLst/>
                <a:latin typeface="+mn-lt"/>
                <a:ea typeface="+mn-ea"/>
                <a:cs typeface="+mn-cs"/>
              </a:rPr>
              <a:t> can refer to it. In our case, the style has a name of "</a:t>
            </a:r>
            <a:r>
              <a:rPr lang="en-US" sz="1200" b="0" i="0" kern="1200" dirty="0" err="1" smtClean="0">
                <a:solidFill>
                  <a:schemeClr val="tx1"/>
                </a:solidFill>
                <a:effectLst/>
                <a:latin typeface="+mn-lt"/>
                <a:ea typeface="+mn-ea"/>
                <a:cs typeface="+mn-cs"/>
              </a:rPr>
              <a:t>AppTheme</a:t>
            </a:r>
            <a:r>
              <a:rPr lang="en-US" sz="1200" b="0" i="0" kern="1200" dirty="0" smtClean="0">
                <a:solidFill>
                  <a:schemeClr val="tx1"/>
                </a:solidFill>
                <a:effectLst/>
                <a:latin typeface="+mn-lt"/>
                <a:ea typeface="+mn-ea"/>
                <a:cs typeface="+mn-cs"/>
              </a:rPr>
              <a:t>", so </a:t>
            </a:r>
            <a:r>
              <a:rPr lang="en-US" sz="1200" b="0" i="1" kern="1200" dirty="0" err="1" smtClean="0">
                <a:solidFill>
                  <a:schemeClr val="tx1"/>
                </a:solidFill>
                <a:effectLst/>
                <a:latin typeface="+mn-lt"/>
                <a:ea typeface="+mn-ea"/>
                <a:cs typeface="+mn-cs"/>
              </a:rPr>
              <a:t>AndroidManifest.xml</a:t>
            </a:r>
            <a:r>
              <a:rPr lang="en-US" sz="1200" b="0" i="0" kern="1200" dirty="0" smtClean="0">
                <a:solidFill>
                  <a:schemeClr val="tx1"/>
                </a:solidFill>
                <a:effectLst/>
                <a:latin typeface="+mn-lt"/>
                <a:ea typeface="+mn-ea"/>
                <a:cs typeface="+mn-cs"/>
              </a:rPr>
              <a:t> can refer to is using "@style/</a:t>
            </a:r>
            <a:r>
              <a:rPr lang="en-US" sz="1200" b="0" i="0" kern="1200" dirty="0" err="1" smtClean="0">
                <a:solidFill>
                  <a:schemeClr val="tx1"/>
                </a:solidFill>
                <a:effectLst/>
                <a:latin typeface="+mn-lt"/>
                <a:ea typeface="+mn-ea"/>
                <a:cs typeface="+mn-cs"/>
              </a:rPr>
              <a:t>AppTheme</a:t>
            </a:r>
            <a:r>
              <a:rPr lang="en-US" sz="1200" b="0" i="0" kern="1200" dirty="0" smtClean="0">
                <a:solidFill>
                  <a:schemeClr val="tx1"/>
                </a:solidFill>
                <a:effectLst/>
                <a:latin typeface="+mn-lt"/>
                <a:ea typeface="+mn-ea"/>
                <a:cs typeface="+mn-cs"/>
              </a:rPr>
              <a:t>".</a:t>
            </a:r>
          </a:p>
          <a:p>
            <a:pPr fontAlgn="base"/>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57</a:t>
            </a:fld>
            <a:endParaRPr lang="en-US"/>
          </a:p>
        </p:txBody>
      </p:sp>
    </p:spTree>
    <p:extLst>
      <p:ext uri="{BB962C8B-B14F-4D97-AF65-F5344CB8AC3E}">
        <p14:creationId xmlns:p14="http://schemas.microsoft.com/office/powerpoint/2010/main" val="19182366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The parent attribute specifies where the style should inherit its properties from. In the case above, this is </a:t>
            </a:r>
            <a:r>
              <a:rPr lang="en-US" sz="1200" b="1" i="0" kern="1200" dirty="0" smtClean="0">
                <a:solidFill>
                  <a:schemeClr val="tx1"/>
                </a:solidFill>
                <a:effectLst/>
                <a:latin typeface="+mn-lt"/>
                <a:ea typeface="+mn-ea"/>
                <a:cs typeface="+mn-cs"/>
              </a:rPr>
              <a:t>"</a:t>
            </a:r>
            <a:r>
              <a:rPr lang="en-US" sz="1200" b="1" i="0" kern="1200" dirty="0" err="1" smtClean="0">
                <a:solidFill>
                  <a:schemeClr val="tx1"/>
                </a:solidFill>
                <a:effectLst/>
                <a:latin typeface="+mn-lt"/>
                <a:ea typeface="+mn-ea"/>
                <a:cs typeface="+mn-cs"/>
              </a:rPr>
              <a:t>Theme.AppCompat.Light.DarkActionBar</a:t>
            </a:r>
            <a:r>
              <a:rPr lang="en-US" sz="1200" b="1" i="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You can also use the style resource file to customize the look of your app by modifying the properties of an existing theme. To do this, you add an &lt;item&gt; element to the &lt;style&gt; that describes the modification you want to make. As an example, here’s how you’d modify the theme so that all the activities have a red background:</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58</a:t>
            </a:fld>
            <a:endParaRPr lang="en-US"/>
          </a:p>
        </p:txBody>
      </p:sp>
    </p:spTree>
    <p:extLst>
      <p:ext uri="{BB962C8B-B14F-4D97-AF65-F5344CB8AC3E}">
        <p14:creationId xmlns:p14="http://schemas.microsoft.com/office/powerpoint/2010/main" val="1705920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When you run the app, </a:t>
            </a:r>
            <a:r>
              <a:rPr lang="en-US" sz="1200" kern="1200" dirty="0" err="1" smtClean="0">
                <a:solidFill>
                  <a:schemeClr val="tx1"/>
                </a:solidFill>
                <a:effectLst/>
                <a:latin typeface="+mn-lt"/>
                <a:ea typeface="+mn-ea"/>
                <a:cs typeface="+mn-cs"/>
              </a:rPr>
              <a:t>MainActivity</a:t>
            </a:r>
            <a:r>
              <a:rPr lang="en-US" sz="1200" kern="1200" dirty="0" smtClean="0">
                <a:solidFill>
                  <a:schemeClr val="tx1"/>
                </a:solidFill>
                <a:effectLst/>
                <a:latin typeface="+mn-lt"/>
                <a:ea typeface="+mn-ea"/>
                <a:cs typeface="+mn-cs"/>
              </a:rPr>
              <a:t> has an action bar. If you run the app on a device that has API level 21, the app uses a theme of </a:t>
            </a:r>
            <a:r>
              <a:rPr lang="en-US" sz="1200" kern="1200" dirty="0" err="1" smtClean="0">
                <a:solidFill>
                  <a:schemeClr val="tx1"/>
                </a:solidFill>
                <a:effectLst/>
                <a:latin typeface="+mn-lt"/>
                <a:ea typeface="+mn-ea"/>
                <a:cs typeface="+mn-cs"/>
              </a:rPr>
              <a:t>Theme.Material.Light</a:t>
            </a:r>
            <a:r>
              <a:rPr lang="en-US" sz="1200" kern="1200" dirty="0" smtClean="0">
                <a:solidFill>
                  <a:schemeClr val="tx1"/>
                </a:solidFill>
                <a:effectLst/>
                <a:latin typeface="+mn-lt"/>
                <a:ea typeface="+mn-ea"/>
                <a:cs typeface="+mn-cs"/>
              </a:rPr>
              <a:t>. If you run the app on a device with a lower API level, it uses a theme of </a:t>
            </a:r>
            <a:r>
              <a:rPr lang="en-US" sz="1200" kern="1200" dirty="0" err="1" smtClean="0">
                <a:solidFill>
                  <a:schemeClr val="tx1"/>
                </a:solidFill>
                <a:effectLst/>
                <a:latin typeface="+mn-lt"/>
                <a:ea typeface="+mn-ea"/>
                <a:cs typeface="+mn-cs"/>
              </a:rPr>
              <a:t>Theme.Holo.Light</a:t>
            </a:r>
            <a:r>
              <a:rPr lang="en-US" sz="1200" kern="1200" dirty="0" smtClean="0">
                <a:solidFill>
                  <a:schemeClr val="tx1"/>
                </a:solidFill>
                <a:effectLst/>
                <a:latin typeface="+mn-lt"/>
                <a:ea typeface="+mn-ea"/>
                <a:cs typeface="+mn-cs"/>
              </a:rPr>
              <a:t>.</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r>
              <a:rPr lang="en-US" dirty="0" smtClean="0"/>
              <a:t>Start next week </a:t>
            </a:r>
            <a:r>
              <a:rPr lang="en-US" smtClean="0"/>
              <a:t>at </a:t>
            </a:r>
            <a:r>
              <a:rPr lang="en-US" sz="1200" b="1" i="0" kern="1200" cap="all" smtClean="0">
                <a:solidFill>
                  <a:schemeClr val="tx1"/>
                </a:solidFill>
                <a:effectLst/>
                <a:latin typeface="+mn-lt"/>
                <a:ea typeface="+mn-ea"/>
                <a:cs typeface="+mn-cs"/>
              </a:rPr>
              <a:t>USE A MATERIAL THEME ON NEWER DEVICES</a:t>
            </a:r>
            <a:endParaRPr lang="en-US" sz="1200" b="1" i="0" kern="1200" cap="all">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59</a:t>
            </a:fld>
            <a:endParaRPr lang="en-US"/>
          </a:p>
        </p:txBody>
      </p:sp>
    </p:spTree>
    <p:extLst>
      <p:ext uri="{BB962C8B-B14F-4D97-AF65-F5344CB8AC3E}">
        <p14:creationId xmlns:p14="http://schemas.microsoft.com/office/powerpoint/2010/main" val="12771990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week looking at Fragments – KEEP YOUR OPINION ABOUT FRAGMENTS TO YOURSELF</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You’ve seen how to create apps that work in the same way irrespective of the device they’re running on. But what if you want your app to look and behave differently depending on whether it’s running on a phone or a tablet? In this chapter, we’ll show you how to make your app choose the most appropriate layout for the device screen size. We’ll also introduce you to fragments, a way of creating modular code components that can be reused by different activities.</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60</a:t>
            </a:fld>
            <a:endParaRPr lang="en-US"/>
          </a:p>
        </p:txBody>
      </p:sp>
    </p:spTree>
    <p:extLst>
      <p:ext uri="{BB962C8B-B14F-4D97-AF65-F5344CB8AC3E}">
        <p14:creationId xmlns:p14="http://schemas.microsoft.com/office/powerpoint/2010/main" val="1374145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take</a:t>
            </a:r>
            <a:r>
              <a:rPr lang="en-US" baseline="0" dirty="0" smtClean="0"/>
              <a:t> the code from </a:t>
            </a:r>
            <a:r>
              <a:rPr lang="en-US" baseline="0" dirty="0" err="1" smtClean="0"/>
              <a:t>StopwatchActivity</a:t>
            </a:r>
            <a:r>
              <a:rPr lang="en-US" baseline="0" dirty="0" smtClean="0"/>
              <a:t> in Chapter 4 and convert it to </a:t>
            </a:r>
            <a:r>
              <a:rPr lang="en-US" baseline="0" dirty="0" err="1" smtClean="0"/>
              <a:t>StopwatchFragment</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8</a:t>
            </a:fld>
            <a:endParaRPr lang="en-US"/>
          </a:p>
        </p:txBody>
      </p:sp>
    </p:spTree>
    <p:extLst>
      <p:ext uri="{BB962C8B-B14F-4D97-AF65-F5344CB8AC3E}">
        <p14:creationId xmlns:p14="http://schemas.microsoft.com/office/powerpoint/2010/main" val="1038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add </a:t>
            </a:r>
            <a:r>
              <a:rPr lang="en-US" dirty="0" err="1" smtClean="0"/>
              <a:t>StopwatchFragment</a:t>
            </a:r>
            <a:r>
              <a:rPr lang="en-US" dirty="0" smtClean="0"/>
              <a:t> to our Workout project so that we can use it in our app. You do this in the same way you did in Chapter 7. Go to </a:t>
            </a:r>
            <a:r>
              <a:rPr lang="en-US" dirty="0" err="1" smtClean="0"/>
              <a:t>File→New</a:t>
            </a:r>
            <a:r>
              <a:rPr lang="en-US" dirty="0" smtClean="0"/>
              <a:t>...→</a:t>
            </a:r>
            <a:r>
              <a:rPr lang="en-US" dirty="0" err="1" smtClean="0"/>
              <a:t>Fragment→Fragment</a:t>
            </a:r>
            <a:r>
              <a:rPr lang="en-US" dirty="0" smtClean="0"/>
              <a:t> (Blank). Give the fragment a name of “</a:t>
            </a:r>
            <a:r>
              <a:rPr lang="en-US" dirty="0" err="1" smtClean="0"/>
              <a:t>StopwatchFragment</a:t>
            </a:r>
            <a:r>
              <a:rPr lang="en-US" dirty="0" smtClean="0"/>
              <a:t>”, a layout name of “</a:t>
            </a:r>
            <a:r>
              <a:rPr lang="en-US" dirty="0" err="1" smtClean="0"/>
              <a:t>fragment_stopwatch</a:t>
            </a:r>
            <a:r>
              <a:rPr lang="en-US" dirty="0" smtClean="0"/>
              <a:t>”, and untick the options for including fragment factory methods and interface callbacks.</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9</a:t>
            </a:fld>
            <a:endParaRPr lang="en-US"/>
          </a:p>
        </p:txBody>
      </p:sp>
    </p:spTree>
    <p:extLst>
      <p:ext uri="{BB962C8B-B14F-4D97-AF65-F5344CB8AC3E}">
        <p14:creationId xmlns:p14="http://schemas.microsoft.com/office/powerpoint/2010/main" val="1105748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 the fragment code Android Studio gives you with the following code</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10</a:t>
            </a:fld>
            <a:endParaRPr lang="en-US"/>
          </a:p>
        </p:txBody>
      </p:sp>
    </p:spTree>
    <p:extLst>
      <p:ext uri="{BB962C8B-B14F-4D97-AF65-F5344CB8AC3E}">
        <p14:creationId xmlns:p14="http://schemas.microsoft.com/office/powerpoint/2010/main" val="1806463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all the Java code we need for our </a:t>
            </a:r>
            <a:r>
              <a:rPr lang="en-US" dirty="0" err="1" smtClean="0"/>
              <a:t>StopwatchFragment</a:t>
            </a:r>
            <a:r>
              <a:rPr lang="en-US" dirty="0" smtClean="0"/>
              <a:t>. The next thing we need to do is say what the fragment should look like by updating the layout code Android Studio gave us.</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11</a:t>
            </a:fld>
            <a:endParaRPr lang="en-US"/>
          </a:p>
        </p:txBody>
      </p:sp>
    </p:spTree>
    <p:extLst>
      <p:ext uri="{BB962C8B-B14F-4D97-AF65-F5344CB8AC3E}">
        <p14:creationId xmlns:p14="http://schemas.microsoft.com/office/powerpoint/2010/main" val="1899647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 name="Group 4"/>
          <p:cNvGrpSpPr/>
          <p:nvPr userDrawn="1"/>
        </p:nvGrpSpPr>
        <p:grpSpPr bwMode="hidden">
          <a:xfrm>
            <a:off x="-1" y="0"/>
            <a:ext cx="12192002" cy="6858000"/>
            <a:chOff x="-1" y="0"/>
            <a:chExt cx="12192002" cy="6858000"/>
          </a:xfrm>
        </p:grpSpPr>
        <p:cxnSp>
          <p:nvCxnSpPr>
            <p:cNvPr id="6" name="Straight Connecto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bwMode="hidden">
            <a:xfrm>
              <a:off x="-1" y="0"/>
              <a:ext cx="12192001" cy="6858000"/>
              <a:chOff x="-1" y="0"/>
              <a:chExt cx="12192001" cy="6858000"/>
            </a:xfrm>
          </p:grpSpPr>
          <p:cxnSp>
            <p:nvCxnSpPr>
              <p:cNvPr id="41" name="Straight Connecto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bwMode="hidden">
              <a:xfrm>
                <a:off x="6327885" y="0"/>
                <a:ext cx="5864115" cy="5898673"/>
                <a:chOff x="6327885" y="0"/>
                <a:chExt cx="5864115" cy="5898673"/>
              </a:xfrm>
            </p:grpSpPr>
            <p:cxnSp>
              <p:nvCxnSpPr>
                <p:cNvPr id="52" name="Straight Connecto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bwMode="hidden">
            <a:xfrm flipH="1">
              <a:off x="0" y="0"/>
              <a:ext cx="12192001" cy="6858000"/>
              <a:chOff x="-1" y="0"/>
              <a:chExt cx="12192001" cy="6858000"/>
            </a:xfrm>
          </p:grpSpPr>
          <p:cxnSp>
            <p:nvCxnSpPr>
              <p:cNvPr id="25" name="Straight Connecto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bwMode="hidden">
              <a:xfrm>
                <a:off x="6327885" y="0"/>
                <a:ext cx="5864115" cy="5898673"/>
                <a:chOff x="6327885" y="0"/>
                <a:chExt cx="5864115" cy="5898673"/>
              </a:xfrm>
            </p:grpSpPr>
            <p:cxnSp>
              <p:nvCxnSpPr>
                <p:cNvPr id="36" name="Straight Connecto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4A29A4-78C8-47AB-BA06-22CB45938951}" type="datetime1">
              <a:rPr lang="en-US" smtClean="0"/>
              <a:t>9/22/16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1ED4ACF-2D82-46F2-A8E9-23963AA34E86}" type="datetime1">
              <a:rPr lang="en-US" smtClean="0"/>
              <a:t>9/22/16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374B5B-21A0-4192-BF4C-38187F1A68D8}" type="datetime1">
              <a:rPr lang="en-US" smtClean="0"/>
              <a:t>9/22/16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3B5CF7C-B333-48E1-A4A6-83A3C8B73AC0}" type="datetime1">
              <a:rPr lang="en-US" smtClean="0"/>
              <a:t>9/22/16</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E320762-5CBF-4210-AB54-376B091119F8}" type="datetime1">
              <a:rPr lang="en-US" smtClean="0"/>
              <a:t>9/22/16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F0DB371-BF5F-4058-A212-1A908E4D2674}" type="datetime1">
              <a:rPr lang="en-US" smtClean="0"/>
              <a:t>9/22/16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161" name="Group 160"/>
          <p:cNvGrpSpPr/>
          <p:nvPr userDrawn="1"/>
        </p:nvGrpSpPr>
        <p:grpSpPr bwMode="hidden">
          <a:xfrm>
            <a:off x="-1" y="0"/>
            <a:ext cx="12192002" cy="6858000"/>
            <a:chOff x="-1" y="0"/>
            <a:chExt cx="12192002" cy="6858000"/>
          </a:xfrm>
        </p:grpSpPr>
        <p:cxnSp>
          <p:nvCxnSpPr>
            <p:cNvPr id="162" name="Straight Connecto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oup 177"/>
            <p:cNvGrpSpPr/>
            <p:nvPr userDrawn="1"/>
          </p:nvGrpSpPr>
          <p:grpSpPr bwMode="hidden">
            <a:xfrm>
              <a:off x="-1" y="0"/>
              <a:ext cx="12192001" cy="6858000"/>
              <a:chOff x="-1" y="0"/>
              <a:chExt cx="12192001" cy="6858000"/>
            </a:xfrm>
          </p:grpSpPr>
          <p:cxnSp>
            <p:nvCxnSpPr>
              <p:cNvPr id="196" name="Straight Connecto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oup 200"/>
              <p:cNvGrpSpPr/>
              <p:nvPr/>
            </p:nvGrpSpPr>
            <p:grpSpPr bwMode="hidden">
              <a:xfrm>
                <a:off x="6327885" y="0"/>
                <a:ext cx="5864115" cy="5898673"/>
                <a:chOff x="6327885" y="0"/>
                <a:chExt cx="5864115" cy="5898673"/>
              </a:xfrm>
            </p:grpSpPr>
            <p:cxnSp>
              <p:nvCxnSpPr>
                <p:cNvPr id="207" name="Straight Connecto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Straight Connecto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bwMode="hidden">
            <a:xfrm flipH="1">
              <a:off x="0" y="0"/>
              <a:ext cx="12192001" cy="6858000"/>
              <a:chOff x="-1" y="0"/>
              <a:chExt cx="12192001" cy="6858000"/>
            </a:xfrm>
          </p:grpSpPr>
          <p:cxnSp>
            <p:nvCxnSpPr>
              <p:cNvPr id="180" name="Straight Connecto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bwMode="hidden">
              <a:xfrm>
                <a:off x="6327885" y="0"/>
                <a:ext cx="5864115" cy="5898673"/>
                <a:chOff x="6327885" y="0"/>
                <a:chExt cx="5864115" cy="5898673"/>
              </a:xfrm>
            </p:grpSpPr>
            <p:cxnSp>
              <p:nvCxnSpPr>
                <p:cNvPr id="191" name="Straight Connecto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2" name="Date Placeholder 211"/>
          <p:cNvSpPr>
            <a:spLocks noGrp="1"/>
          </p:cNvSpPr>
          <p:nvPr>
            <p:ph type="dt" sz="half" idx="10"/>
          </p:nvPr>
        </p:nvSpPr>
        <p:spPr/>
        <p:txBody>
          <a:bodyPr/>
          <a:lstStyle/>
          <a:p>
            <a:fld id="{60A4083B-90AA-48CF-BAD5-00AA24D7F288}" type="datetime1">
              <a:rPr lang="en-US" smtClean="0"/>
              <a:t>9/22/16</a:t>
            </a:fld>
            <a:endParaRPr lang="en-US"/>
          </a:p>
        </p:txBody>
      </p:sp>
      <p:sp>
        <p:nvSpPr>
          <p:cNvPr id="213" name="Footer Placeholder 212"/>
          <p:cNvSpPr>
            <a:spLocks noGrp="1"/>
          </p:cNvSpPr>
          <p:nvPr>
            <p:ph type="ftr" sz="quarter" idx="11"/>
          </p:nvPr>
        </p:nvSpPr>
        <p:spPr/>
        <p:txBody>
          <a:bodyPr/>
          <a:lstStyle/>
          <a:p>
            <a:endParaRPr lang="en-US" dirty="0"/>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p:ph type="dt" sz="half" idx="10"/>
          </p:nvPr>
        </p:nvSpPr>
        <p:spPr/>
        <p:txBody>
          <a:bodyPr/>
          <a:lstStyle/>
          <a:p>
            <a:fld id="{F5BAF629-ECA2-4CF3-B790-9D9BDED98269}" type="datetime1">
              <a:rPr lang="en-US" smtClean="0"/>
              <a:t>9/22/16</a:t>
            </a:fld>
            <a:endParaRPr lang="en-US"/>
          </a:p>
        </p:txBody>
      </p:sp>
      <p:sp>
        <p:nvSpPr>
          <p:cNvPr id="6" name="Footer Placeholder 5"/>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smtClean="0"/>
              <a:t>Click to edit Master title style</a:t>
            </a:r>
            <a:endParaRPr lang="en-US"/>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oup 95"/>
          <p:cNvGrpSpPr/>
          <p:nvPr userDrawn="1"/>
        </p:nvGrpSpPr>
        <p:grpSpPr bwMode="hidden">
          <a:xfrm>
            <a:off x="-1" y="0"/>
            <a:ext cx="12192002" cy="6858000"/>
            <a:chOff x="-1" y="0"/>
            <a:chExt cx="12192002" cy="6858000"/>
          </a:xfrm>
        </p:grpSpPr>
        <p:cxnSp>
          <p:nvCxnSpPr>
            <p:cNvPr id="97" name="Straight Connecto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oup 112"/>
            <p:cNvGrpSpPr/>
            <p:nvPr userDrawn="1"/>
          </p:nvGrpSpPr>
          <p:grpSpPr bwMode="hidden">
            <a:xfrm>
              <a:off x="-1" y="0"/>
              <a:ext cx="12192001" cy="6858000"/>
              <a:chOff x="-1" y="0"/>
              <a:chExt cx="12192001" cy="6858000"/>
            </a:xfrm>
          </p:grpSpPr>
          <p:cxnSp>
            <p:nvCxnSpPr>
              <p:cNvPr id="131" name="Straight Connecto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bwMode="hidden">
              <a:xfrm>
                <a:off x="6327885" y="0"/>
                <a:ext cx="5864115" cy="5898673"/>
                <a:chOff x="6327885" y="0"/>
                <a:chExt cx="5864115" cy="5898673"/>
              </a:xfrm>
            </p:grpSpPr>
            <p:cxnSp>
              <p:nvCxnSpPr>
                <p:cNvPr id="142" name="Straight Connecto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Straight Connecto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userDrawn="1"/>
          </p:nvGrpSpPr>
          <p:grpSpPr bwMode="hidden">
            <a:xfrm flipH="1">
              <a:off x="0" y="0"/>
              <a:ext cx="12192001" cy="6858000"/>
              <a:chOff x="-1" y="0"/>
              <a:chExt cx="12192001" cy="6858000"/>
            </a:xfrm>
          </p:grpSpPr>
          <p:cxnSp>
            <p:nvCxnSpPr>
              <p:cNvPr id="115" name="Straight Connecto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bwMode="hidden">
              <a:xfrm>
                <a:off x="6327885" y="0"/>
                <a:ext cx="5864115" cy="5898673"/>
                <a:chOff x="6327885" y="0"/>
                <a:chExt cx="5864115" cy="5898673"/>
              </a:xfrm>
            </p:grpSpPr>
            <p:cxnSp>
              <p:nvCxnSpPr>
                <p:cNvPr id="126" name="Straight Connecto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Straight Connecto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B51B2453-8663-4C69-AF73-9FD7B1DEC5D0}" type="datetime1">
              <a:rPr lang="en-US" smtClean="0"/>
              <a:t>9/22/16</a:t>
            </a:fld>
            <a:endParaRPr lang="en-US"/>
          </a:p>
        </p:txBody>
      </p: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8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E31375A4-56A4-47D6-9801-1991572033F7}" type="slidenum">
              <a:rPr lang="en-US" smtClean="0"/>
              <a:pPr/>
              <a:t>‹#›</a:t>
            </a:fld>
            <a:endParaRPr lang="en-US"/>
          </a:p>
        </p:txBody>
      </p:sp>
      <p:cxnSp>
        <p:nvCxnSpPr>
          <p:cNvPr id="148" name="Straight Connector 147"/>
          <p:cNvCxnSpPr/>
          <p:nvPr userDrawn="1"/>
        </p:nvCxnSpPr>
        <p:spPr>
          <a:xfrm>
            <a:off x="609600" y="6172200"/>
            <a:ext cx="109728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tiff"/></Relationships>
</file>

<file path=ppt/slides/_rels/slide16.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tiff"/></Relationships>
</file>

<file path=ppt/slides/_rels/slide18.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8.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9.tiff"/></Relationships>
</file>

<file path=ppt/slides/_rels/slide23.xml.rels><?xml version="1.0" encoding="UTF-8" standalone="yes"?>
<Relationships xmlns="http://schemas.openxmlformats.org/package/2006/relationships"><Relationship Id="rId3" Type="http://schemas.openxmlformats.org/officeDocument/2006/relationships/image" Target="../media/image20.tiff"/><Relationship Id="rId4"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3.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4.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5.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6.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7.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8.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9.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0.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1.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2.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3.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4.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5.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6.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7.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tiff"/><Relationship Id="rId4" Type="http://schemas.openxmlformats.org/officeDocument/2006/relationships/image" Target="../media/image39.tiff"/><Relationship Id="rId5" Type="http://schemas.openxmlformats.org/officeDocument/2006/relationships/image" Target="../media/image40.tiff"/><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1.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2.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3.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4.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5.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6.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7.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8.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9.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0.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1.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2.tiff"/></Relationships>
</file>

<file path=ppt/slides/_rels/slide56.xml.rels><?xml version="1.0" encoding="UTF-8" standalone="yes"?>
<Relationships xmlns="http://schemas.openxmlformats.org/package/2006/relationships"><Relationship Id="rId3" Type="http://schemas.openxmlformats.org/officeDocument/2006/relationships/image" Target="../media/image53.tiff"/><Relationship Id="rId4" Type="http://schemas.openxmlformats.org/officeDocument/2006/relationships/image" Target="../media/image54.tiff"/><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5.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6.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7.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Building Android apps – Week </a:t>
            </a:r>
            <a:r>
              <a:rPr lang="en-US" dirty="0"/>
              <a:t>5</a:t>
            </a:r>
            <a:endParaRPr lang="en-US" dirty="0"/>
          </a:p>
        </p:txBody>
      </p:sp>
      <p:sp>
        <p:nvSpPr>
          <p:cNvPr id="3" name="Subtitle 2"/>
          <p:cNvSpPr>
            <a:spLocks noGrp="1"/>
          </p:cNvSpPr>
          <p:nvPr>
            <p:ph type="subTitle" idx="1"/>
          </p:nvPr>
        </p:nvSpPr>
        <p:spPr/>
        <p:txBody>
          <a:bodyPr>
            <a:normAutofit fontScale="85000" lnSpcReduction="20000"/>
          </a:bodyPr>
          <a:lstStyle/>
          <a:p>
            <a:r>
              <a:rPr lang="en-US" dirty="0" smtClean="0"/>
              <a:t>2843-201710_MCS4993_M:Topics </a:t>
            </a:r>
            <a:r>
              <a:rPr lang="en-US" dirty="0"/>
              <a:t>in </a:t>
            </a:r>
            <a:r>
              <a:rPr lang="en-US" dirty="0" smtClean="0"/>
              <a:t>MA/CS</a:t>
            </a:r>
          </a:p>
          <a:p>
            <a:r>
              <a:rPr lang="en-US" dirty="0" smtClean="0"/>
              <a:t>2843-201710_MCS5993_M:Topics in Computer Science</a:t>
            </a:r>
            <a:endParaRPr lang="en-US" dirty="0"/>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12611" y="0"/>
            <a:ext cx="7966778" cy="6858000"/>
          </a:xfrm>
          <a:prstGeom prst="rect">
            <a:avLst/>
          </a:prstGeom>
        </p:spPr>
      </p:pic>
    </p:spTree>
    <p:extLst>
      <p:ext uri="{BB962C8B-B14F-4D97-AF65-F5344CB8AC3E}">
        <p14:creationId xmlns:p14="http://schemas.microsoft.com/office/powerpoint/2010/main" val="431853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043947" y="0"/>
            <a:ext cx="6104106" cy="6858000"/>
          </a:xfrm>
          <a:prstGeom prst="rect">
            <a:avLst/>
          </a:prstGeom>
        </p:spPr>
      </p:pic>
    </p:spTree>
    <p:extLst>
      <p:ext uri="{BB962C8B-B14F-4D97-AF65-F5344CB8AC3E}">
        <p14:creationId xmlns:p14="http://schemas.microsoft.com/office/powerpoint/2010/main" val="720881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83309" y="0"/>
            <a:ext cx="6825382" cy="6858000"/>
          </a:xfrm>
          <a:prstGeom prst="rect">
            <a:avLst/>
          </a:prstGeom>
        </p:spPr>
      </p:pic>
    </p:spTree>
    <p:extLst>
      <p:ext uri="{BB962C8B-B14F-4D97-AF65-F5344CB8AC3E}">
        <p14:creationId xmlns:p14="http://schemas.microsoft.com/office/powerpoint/2010/main" val="400234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098550" y="1949450"/>
            <a:ext cx="9994900" cy="2959100"/>
          </a:xfrm>
          <a:prstGeom prst="rect">
            <a:avLst/>
          </a:prstGeom>
        </p:spPr>
      </p:pic>
    </p:spTree>
    <p:extLst>
      <p:ext uri="{BB962C8B-B14F-4D97-AF65-F5344CB8AC3E}">
        <p14:creationId xmlns:p14="http://schemas.microsoft.com/office/powerpoint/2010/main" val="1991110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70000" y="571499"/>
            <a:ext cx="9283700" cy="5364317"/>
          </a:xfrm>
          <a:prstGeom prst="rect">
            <a:avLst/>
          </a:prstGeom>
        </p:spPr>
      </p:pic>
    </p:spTree>
    <p:extLst>
      <p:ext uri="{BB962C8B-B14F-4D97-AF65-F5344CB8AC3E}">
        <p14:creationId xmlns:p14="http://schemas.microsoft.com/office/powerpoint/2010/main" val="1731941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39057" y="57150"/>
            <a:ext cx="9585733" cy="6800850"/>
          </a:xfrm>
          <a:prstGeom prst="rect">
            <a:avLst/>
          </a:prstGeom>
        </p:spPr>
      </p:pic>
    </p:spTree>
    <p:extLst>
      <p:ext uri="{BB962C8B-B14F-4D97-AF65-F5344CB8AC3E}">
        <p14:creationId xmlns:p14="http://schemas.microsoft.com/office/powerpoint/2010/main" val="591948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21306" y="0"/>
            <a:ext cx="8082287" cy="6858000"/>
          </a:xfrm>
          <a:prstGeom prst="rect">
            <a:avLst/>
          </a:prstGeom>
        </p:spPr>
      </p:pic>
      <p:pic>
        <p:nvPicPr>
          <p:cNvPr id="3" name="Picture 2"/>
          <p:cNvPicPr>
            <a:picLocks noChangeAspect="1"/>
          </p:cNvPicPr>
          <p:nvPr/>
        </p:nvPicPr>
        <p:blipFill>
          <a:blip r:embed="rId4"/>
          <a:stretch>
            <a:fillRect/>
          </a:stretch>
        </p:blipFill>
        <p:spPr>
          <a:xfrm>
            <a:off x="8737600" y="266700"/>
            <a:ext cx="3022600" cy="3162300"/>
          </a:xfrm>
          <a:prstGeom prst="rect">
            <a:avLst/>
          </a:prstGeom>
        </p:spPr>
      </p:pic>
    </p:spTree>
    <p:extLst>
      <p:ext uri="{BB962C8B-B14F-4D97-AF65-F5344CB8AC3E}">
        <p14:creationId xmlns:p14="http://schemas.microsoft.com/office/powerpoint/2010/main" val="1433051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85850" y="1562100"/>
            <a:ext cx="10096500" cy="2781300"/>
          </a:xfrm>
          <a:prstGeom prst="rect">
            <a:avLst/>
          </a:prstGeom>
        </p:spPr>
      </p:pic>
    </p:spTree>
    <p:extLst>
      <p:ext uri="{BB962C8B-B14F-4D97-AF65-F5344CB8AC3E}">
        <p14:creationId xmlns:p14="http://schemas.microsoft.com/office/powerpoint/2010/main" val="282483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71500" y="749300"/>
            <a:ext cx="10946130" cy="1403350"/>
          </a:xfrm>
          <a:prstGeom prst="rect">
            <a:avLst/>
          </a:prstGeom>
        </p:spPr>
      </p:pic>
      <p:pic>
        <p:nvPicPr>
          <p:cNvPr id="3" name="Picture 2"/>
          <p:cNvPicPr>
            <a:picLocks noChangeAspect="1"/>
          </p:cNvPicPr>
          <p:nvPr/>
        </p:nvPicPr>
        <p:blipFill>
          <a:blip r:embed="rId4"/>
          <a:stretch>
            <a:fillRect/>
          </a:stretch>
        </p:blipFill>
        <p:spPr>
          <a:xfrm>
            <a:off x="571499" y="3314700"/>
            <a:ext cx="11091333" cy="1371600"/>
          </a:xfrm>
          <a:prstGeom prst="rect">
            <a:avLst/>
          </a:prstGeom>
        </p:spPr>
      </p:pic>
    </p:spTree>
    <p:extLst>
      <p:ext uri="{BB962C8B-B14F-4D97-AF65-F5344CB8AC3E}">
        <p14:creationId xmlns:p14="http://schemas.microsoft.com/office/powerpoint/2010/main" val="1927909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58799" y="1771650"/>
            <a:ext cx="10782159" cy="2076450"/>
          </a:xfrm>
          <a:prstGeom prst="rect">
            <a:avLst/>
          </a:prstGeom>
        </p:spPr>
      </p:pic>
    </p:spTree>
    <p:extLst>
      <p:ext uri="{BB962C8B-B14F-4D97-AF65-F5344CB8AC3E}">
        <p14:creationId xmlns:p14="http://schemas.microsoft.com/office/powerpoint/2010/main" val="120453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Chapter </a:t>
            </a:r>
            <a:r>
              <a:rPr lang="en-US" dirty="0" smtClean="0"/>
              <a:t>8 </a:t>
            </a:r>
            <a:r>
              <a:rPr lang="en-US" dirty="0" smtClean="0"/>
              <a:t>HFAD – </a:t>
            </a:r>
            <a:r>
              <a:rPr lang="en-US" dirty="0" smtClean="0"/>
              <a:t>Nested Fragments</a:t>
            </a:r>
          </a:p>
          <a:p>
            <a:r>
              <a:rPr lang="en-US" dirty="0" smtClean="0"/>
              <a:t>Chapter 9 HFAD – Action Bars</a:t>
            </a:r>
            <a:endParaRPr lang="en-US" dirty="0" smtClean="0"/>
          </a:p>
          <a:p>
            <a:r>
              <a:rPr lang="en-US" dirty="0" smtClean="0"/>
              <a:t>Assignment – Use case titles for class project (due by email 9/22)</a:t>
            </a:r>
          </a:p>
          <a:p>
            <a:endParaRPr lang="en-US" dirty="0"/>
          </a:p>
          <a:p>
            <a:endParaRPr lang="en-US" dirty="0" smtClean="0"/>
          </a:p>
        </p:txBody>
      </p:sp>
    </p:spTree>
    <p:extLst>
      <p:ext uri="{BB962C8B-B14F-4D97-AF65-F5344CB8AC3E}">
        <p14:creationId xmlns:p14="http://schemas.microsoft.com/office/powerpoint/2010/main" val="132652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551688"/>
            <a:ext cx="12192000" cy="5754624"/>
          </a:xfrm>
          <a:prstGeom prst="rect">
            <a:avLst/>
          </a:prstGeom>
        </p:spPr>
      </p:pic>
    </p:spTree>
    <p:extLst>
      <p:ext uri="{BB962C8B-B14F-4D97-AF65-F5344CB8AC3E}">
        <p14:creationId xmlns:p14="http://schemas.microsoft.com/office/powerpoint/2010/main" val="205091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74749" y="1638300"/>
            <a:ext cx="10149681" cy="2171700"/>
          </a:xfrm>
          <a:prstGeom prst="rect">
            <a:avLst/>
          </a:prstGeom>
        </p:spPr>
      </p:pic>
    </p:spTree>
    <p:extLst>
      <p:ext uri="{BB962C8B-B14F-4D97-AF65-F5344CB8AC3E}">
        <p14:creationId xmlns:p14="http://schemas.microsoft.com/office/powerpoint/2010/main" val="586402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09637" y="0"/>
            <a:ext cx="10372725" cy="6858000"/>
          </a:xfrm>
          <a:prstGeom prst="rect">
            <a:avLst/>
          </a:prstGeom>
        </p:spPr>
      </p:pic>
    </p:spTree>
    <p:extLst>
      <p:ext uri="{BB962C8B-B14F-4D97-AF65-F5344CB8AC3E}">
        <p14:creationId xmlns:p14="http://schemas.microsoft.com/office/powerpoint/2010/main" val="107378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2051050"/>
            <a:ext cx="11303000" cy="4584700"/>
          </a:xfrm>
          <a:prstGeom prst="rect">
            <a:avLst/>
          </a:prstGeom>
        </p:spPr>
      </p:pic>
      <p:pic>
        <p:nvPicPr>
          <p:cNvPr id="3" name="Picture 2"/>
          <p:cNvPicPr>
            <a:picLocks noChangeAspect="1"/>
          </p:cNvPicPr>
          <p:nvPr/>
        </p:nvPicPr>
        <p:blipFill>
          <a:blip r:embed="rId4"/>
          <a:stretch>
            <a:fillRect/>
          </a:stretch>
        </p:blipFill>
        <p:spPr>
          <a:xfrm>
            <a:off x="9791700" y="407307"/>
            <a:ext cx="2032000" cy="2367643"/>
          </a:xfrm>
          <a:prstGeom prst="rect">
            <a:avLst/>
          </a:prstGeom>
        </p:spPr>
      </p:pic>
    </p:spTree>
    <p:extLst>
      <p:ext uri="{BB962C8B-B14F-4D97-AF65-F5344CB8AC3E}">
        <p14:creationId xmlns:p14="http://schemas.microsoft.com/office/powerpoint/2010/main" val="858607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954875" y="0"/>
            <a:ext cx="6282249" cy="6858000"/>
          </a:xfrm>
          <a:prstGeom prst="rect">
            <a:avLst/>
          </a:prstGeom>
        </p:spPr>
      </p:pic>
    </p:spTree>
    <p:extLst>
      <p:ext uri="{BB962C8B-B14F-4D97-AF65-F5344CB8AC3E}">
        <p14:creationId xmlns:p14="http://schemas.microsoft.com/office/powerpoint/2010/main" val="528471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11200" y="958850"/>
            <a:ext cx="10769600" cy="4940300"/>
          </a:xfrm>
          <a:prstGeom prst="rect">
            <a:avLst/>
          </a:prstGeom>
        </p:spPr>
      </p:pic>
    </p:spTree>
    <p:extLst>
      <p:ext uri="{BB962C8B-B14F-4D97-AF65-F5344CB8AC3E}">
        <p14:creationId xmlns:p14="http://schemas.microsoft.com/office/powerpoint/2010/main" val="489563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17600" y="869950"/>
            <a:ext cx="9956800" cy="5118100"/>
          </a:xfrm>
          <a:prstGeom prst="rect">
            <a:avLst/>
          </a:prstGeom>
        </p:spPr>
      </p:pic>
    </p:spTree>
    <p:extLst>
      <p:ext uri="{BB962C8B-B14F-4D97-AF65-F5344CB8AC3E}">
        <p14:creationId xmlns:p14="http://schemas.microsoft.com/office/powerpoint/2010/main" val="23956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524125" y="0"/>
            <a:ext cx="7143750" cy="6858000"/>
          </a:xfrm>
          <a:prstGeom prst="rect">
            <a:avLst/>
          </a:prstGeom>
        </p:spPr>
      </p:pic>
    </p:spTree>
    <p:extLst>
      <p:ext uri="{BB962C8B-B14F-4D97-AF65-F5344CB8AC3E}">
        <p14:creationId xmlns:p14="http://schemas.microsoft.com/office/powerpoint/2010/main" val="981869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894554" y="0"/>
            <a:ext cx="6402892" cy="6858000"/>
          </a:xfrm>
          <a:prstGeom prst="rect">
            <a:avLst/>
          </a:prstGeom>
        </p:spPr>
      </p:pic>
    </p:spTree>
    <p:extLst>
      <p:ext uri="{BB962C8B-B14F-4D97-AF65-F5344CB8AC3E}">
        <p14:creationId xmlns:p14="http://schemas.microsoft.com/office/powerpoint/2010/main" val="201189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095750" y="977900"/>
            <a:ext cx="3467100" cy="4025900"/>
          </a:xfrm>
          <a:prstGeom prst="rect">
            <a:avLst/>
          </a:prstGeom>
        </p:spPr>
      </p:pic>
    </p:spTree>
    <p:extLst>
      <p:ext uri="{BB962C8B-B14F-4D97-AF65-F5344CB8AC3E}">
        <p14:creationId xmlns:p14="http://schemas.microsoft.com/office/powerpoint/2010/main" val="29933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Bullet Points</a:t>
            </a:r>
            <a:endParaRPr lang="en-US" dirty="0"/>
          </a:p>
        </p:txBody>
      </p:sp>
      <p:sp>
        <p:nvSpPr>
          <p:cNvPr id="3" name="Content Placeholder 2"/>
          <p:cNvSpPr>
            <a:spLocks noGrp="1"/>
          </p:cNvSpPr>
          <p:nvPr>
            <p:ph idx="1"/>
          </p:nvPr>
        </p:nvSpPr>
        <p:spPr/>
        <p:txBody>
          <a:bodyPr>
            <a:normAutofit/>
          </a:bodyPr>
          <a:lstStyle/>
          <a:p>
            <a:pPr fontAlgn="base"/>
            <a:r>
              <a:rPr lang="en-US" dirty="0"/>
              <a:t>Fragments can contain other fragments</a:t>
            </a:r>
            <a:r>
              <a:rPr lang="en-US" dirty="0" smtClean="0"/>
              <a:t>.</a:t>
            </a:r>
          </a:p>
          <a:p>
            <a:pPr fontAlgn="base"/>
            <a:r>
              <a:rPr lang="en-US" dirty="0" smtClean="0"/>
              <a:t>If </a:t>
            </a:r>
            <a:r>
              <a:rPr lang="en-US" dirty="0"/>
              <a:t>you’re nesting a fragment in another fragment, you need to add the nested fragment programmatically in Java code</a:t>
            </a:r>
            <a:r>
              <a:rPr lang="en-US" dirty="0" smtClean="0"/>
              <a:t>.</a:t>
            </a:r>
          </a:p>
          <a:p>
            <a:pPr fontAlgn="base"/>
            <a:r>
              <a:rPr lang="en-US" dirty="0" smtClean="0"/>
              <a:t>When </a:t>
            </a:r>
            <a:r>
              <a:rPr lang="en-US" dirty="0"/>
              <a:t>you perform transactions on a nested fragment, use </a:t>
            </a:r>
            <a:r>
              <a:rPr lang="en-US" dirty="0" err="1"/>
              <a:t>getChildFragmentManager</a:t>
            </a:r>
            <a:r>
              <a:rPr lang="en-US" dirty="0"/>
              <a:t>() to create the transaction</a:t>
            </a:r>
            <a:r>
              <a:rPr lang="en-US" dirty="0" smtClean="0"/>
              <a:t>.</a:t>
            </a:r>
          </a:p>
          <a:p>
            <a:pPr fontAlgn="base"/>
            <a:r>
              <a:rPr lang="en-US" dirty="0" smtClean="0"/>
              <a:t>If </a:t>
            </a:r>
            <a:r>
              <a:rPr lang="en-US" dirty="0"/>
              <a:t>you use the </a:t>
            </a:r>
            <a:r>
              <a:rPr lang="en-US" dirty="0" err="1"/>
              <a:t>android:onClick</a:t>
            </a:r>
            <a:r>
              <a:rPr lang="en-US" dirty="0"/>
              <a:t> attribute in a fragment, Android will look for a method of that name in the fragment’s parent activity</a:t>
            </a:r>
            <a:r>
              <a:rPr lang="en-US" dirty="0" smtClean="0"/>
              <a:t>.</a:t>
            </a:r>
          </a:p>
          <a:p>
            <a:pPr fontAlgn="base"/>
            <a:r>
              <a:rPr lang="en-US" dirty="0" smtClean="0"/>
              <a:t>Instead </a:t>
            </a:r>
            <a:r>
              <a:rPr lang="en-US" dirty="0"/>
              <a:t>of using the </a:t>
            </a:r>
            <a:r>
              <a:rPr lang="en-US" dirty="0" err="1"/>
              <a:t>android:onClick</a:t>
            </a:r>
            <a:r>
              <a:rPr lang="en-US" dirty="0"/>
              <a:t> attribute in a fragment, make the fragment implement the </a:t>
            </a:r>
            <a:r>
              <a:rPr lang="en-US" dirty="0" err="1"/>
              <a:t>View.OnClickListener</a:t>
            </a:r>
            <a:r>
              <a:rPr lang="en-US" dirty="0"/>
              <a:t> interface and implement its </a:t>
            </a:r>
            <a:r>
              <a:rPr lang="en-US" dirty="0" err="1"/>
              <a:t>onClick</a:t>
            </a:r>
            <a:r>
              <a:rPr lang="en-US" dirty="0"/>
              <a:t>() method</a:t>
            </a:r>
            <a:r>
              <a:rPr lang="en-US" dirty="0" smtClean="0"/>
              <a:t>..</a:t>
            </a:r>
            <a:endParaRPr lang="en-US" dirty="0"/>
          </a:p>
        </p:txBody>
      </p:sp>
    </p:spTree>
    <p:extLst>
      <p:ext uri="{BB962C8B-B14F-4D97-AF65-F5344CB8AC3E}">
        <p14:creationId xmlns:p14="http://schemas.microsoft.com/office/powerpoint/2010/main" val="80827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830902" y="0"/>
            <a:ext cx="6530196" cy="6858000"/>
          </a:xfrm>
          <a:prstGeom prst="rect">
            <a:avLst/>
          </a:prstGeom>
        </p:spPr>
      </p:pic>
    </p:spTree>
    <p:extLst>
      <p:ext uri="{BB962C8B-B14F-4D97-AF65-F5344CB8AC3E}">
        <p14:creationId xmlns:p14="http://schemas.microsoft.com/office/powerpoint/2010/main" val="1098673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00100" y="1689100"/>
            <a:ext cx="10210800" cy="1879600"/>
          </a:xfrm>
          <a:prstGeom prst="rect">
            <a:avLst/>
          </a:prstGeom>
        </p:spPr>
      </p:pic>
    </p:spTree>
    <p:extLst>
      <p:ext uri="{BB962C8B-B14F-4D97-AF65-F5344CB8AC3E}">
        <p14:creationId xmlns:p14="http://schemas.microsoft.com/office/powerpoint/2010/main" val="417815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14400" y="2457450"/>
            <a:ext cx="7061200" cy="1231900"/>
          </a:xfrm>
          <a:prstGeom prst="rect">
            <a:avLst/>
          </a:prstGeom>
        </p:spPr>
      </p:pic>
    </p:spTree>
    <p:extLst>
      <p:ext uri="{BB962C8B-B14F-4D97-AF65-F5344CB8AC3E}">
        <p14:creationId xmlns:p14="http://schemas.microsoft.com/office/powerpoint/2010/main" val="68806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343150" y="1174750"/>
            <a:ext cx="7505700" cy="4508500"/>
          </a:xfrm>
          <a:prstGeom prst="rect">
            <a:avLst/>
          </a:prstGeom>
        </p:spPr>
      </p:pic>
    </p:spTree>
    <p:extLst>
      <p:ext uri="{BB962C8B-B14F-4D97-AF65-F5344CB8AC3E}">
        <p14:creationId xmlns:p14="http://schemas.microsoft.com/office/powerpoint/2010/main" val="144944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87349" y="1574800"/>
            <a:ext cx="11223625" cy="1778000"/>
          </a:xfrm>
          <a:prstGeom prst="rect">
            <a:avLst/>
          </a:prstGeom>
        </p:spPr>
      </p:pic>
    </p:spTree>
    <p:extLst>
      <p:ext uri="{BB962C8B-B14F-4D97-AF65-F5344CB8AC3E}">
        <p14:creationId xmlns:p14="http://schemas.microsoft.com/office/powerpoint/2010/main" val="951173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84660" y="0"/>
            <a:ext cx="10422680" cy="6858000"/>
          </a:xfrm>
          <a:prstGeom prst="rect">
            <a:avLst/>
          </a:prstGeom>
        </p:spPr>
      </p:pic>
    </p:spTree>
    <p:extLst>
      <p:ext uri="{BB962C8B-B14F-4D97-AF65-F5344CB8AC3E}">
        <p14:creationId xmlns:p14="http://schemas.microsoft.com/office/powerpoint/2010/main" val="3783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838999" y="0"/>
            <a:ext cx="6514002" cy="6858000"/>
          </a:xfrm>
          <a:prstGeom prst="rect">
            <a:avLst/>
          </a:prstGeom>
        </p:spPr>
      </p:pic>
    </p:spTree>
    <p:extLst>
      <p:ext uri="{BB962C8B-B14F-4D97-AF65-F5344CB8AC3E}">
        <p14:creationId xmlns:p14="http://schemas.microsoft.com/office/powerpoint/2010/main" val="1159886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360095" y="0"/>
            <a:ext cx="5471809" cy="6858000"/>
          </a:xfrm>
          <a:prstGeom prst="rect">
            <a:avLst/>
          </a:prstGeom>
        </p:spPr>
      </p:pic>
    </p:spTree>
    <p:extLst>
      <p:ext uri="{BB962C8B-B14F-4D97-AF65-F5344CB8AC3E}">
        <p14:creationId xmlns:p14="http://schemas.microsoft.com/office/powerpoint/2010/main" val="1655468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76400" y="596900"/>
            <a:ext cx="8839200" cy="5664200"/>
          </a:xfrm>
          <a:prstGeom prst="rect">
            <a:avLst/>
          </a:prstGeom>
        </p:spPr>
      </p:pic>
    </p:spTree>
    <p:extLst>
      <p:ext uri="{BB962C8B-B14F-4D97-AF65-F5344CB8AC3E}">
        <p14:creationId xmlns:p14="http://schemas.microsoft.com/office/powerpoint/2010/main" val="175736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816428"/>
            <a:ext cx="12192000" cy="5225143"/>
          </a:xfrm>
          <a:prstGeom prst="rect">
            <a:avLst/>
          </a:prstGeom>
        </p:spPr>
      </p:pic>
    </p:spTree>
    <p:extLst>
      <p:ext uri="{BB962C8B-B14F-4D97-AF65-F5344CB8AC3E}">
        <p14:creationId xmlns:p14="http://schemas.microsoft.com/office/powerpoint/2010/main" val="2084655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Bullet Points</a:t>
            </a:r>
            <a:endParaRPr lang="en-US" dirty="0"/>
          </a:p>
        </p:txBody>
      </p:sp>
      <p:sp>
        <p:nvSpPr>
          <p:cNvPr id="3" name="Content Placeholder 2"/>
          <p:cNvSpPr>
            <a:spLocks noGrp="1"/>
          </p:cNvSpPr>
          <p:nvPr>
            <p:ph idx="1"/>
          </p:nvPr>
        </p:nvSpPr>
        <p:spPr/>
        <p:txBody>
          <a:bodyPr>
            <a:normAutofit/>
          </a:bodyPr>
          <a:lstStyle/>
          <a:p>
            <a:pPr fontAlgn="base"/>
            <a:r>
              <a:rPr lang="en-US" dirty="0" smtClean="0"/>
              <a:t>When </a:t>
            </a:r>
            <a:r>
              <a:rPr lang="en-US" dirty="0"/>
              <a:t>the device configuration changes, the activity and its fragments get destroyed. When the activity is re-created, it replays its fragment transactions in the </a:t>
            </a:r>
            <a:r>
              <a:rPr lang="en-US" dirty="0" err="1"/>
              <a:t>onCreate</a:t>
            </a:r>
            <a:r>
              <a:rPr lang="en-US" dirty="0"/>
              <a:t>() method’s call to </a:t>
            </a:r>
            <a:r>
              <a:rPr lang="en-US" dirty="0" err="1"/>
              <a:t>setContentView</a:t>
            </a:r>
            <a:r>
              <a:rPr lang="en-US" dirty="0" smtClean="0"/>
              <a:t>().</a:t>
            </a:r>
          </a:p>
          <a:p>
            <a:pPr fontAlgn="base"/>
            <a:r>
              <a:rPr lang="en-US" dirty="0" smtClean="0"/>
              <a:t>The </a:t>
            </a:r>
            <a:r>
              <a:rPr lang="en-US" dirty="0"/>
              <a:t>fragment’s </a:t>
            </a:r>
            <a:r>
              <a:rPr lang="en-US" dirty="0" err="1"/>
              <a:t>onCreateView</a:t>
            </a:r>
            <a:r>
              <a:rPr lang="en-US" dirty="0"/>
              <a:t>() method runs after the activity has replayed its fragment transactions.</a:t>
            </a:r>
            <a:endParaRPr lang="en-US" dirty="0"/>
          </a:p>
        </p:txBody>
      </p:sp>
    </p:spTree>
    <p:extLst>
      <p:ext uri="{BB962C8B-B14F-4D97-AF65-F5344CB8AC3E}">
        <p14:creationId xmlns:p14="http://schemas.microsoft.com/office/powerpoint/2010/main" val="811625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565400" y="615950"/>
            <a:ext cx="4826000" cy="1473200"/>
          </a:xfrm>
          <a:prstGeom prst="rect">
            <a:avLst/>
          </a:prstGeom>
        </p:spPr>
      </p:pic>
      <p:pic>
        <p:nvPicPr>
          <p:cNvPr id="4" name="Picture 3"/>
          <p:cNvPicPr>
            <a:picLocks noChangeAspect="1"/>
          </p:cNvPicPr>
          <p:nvPr/>
        </p:nvPicPr>
        <p:blipFill>
          <a:blip r:embed="rId4"/>
          <a:stretch>
            <a:fillRect/>
          </a:stretch>
        </p:blipFill>
        <p:spPr>
          <a:xfrm>
            <a:off x="3759200" y="2463800"/>
            <a:ext cx="4413544" cy="1708150"/>
          </a:xfrm>
          <a:prstGeom prst="rect">
            <a:avLst/>
          </a:prstGeom>
        </p:spPr>
      </p:pic>
      <p:pic>
        <p:nvPicPr>
          <p:cNvPr id="5" name="Picture 4"/>
          <p:cNvPicPr>
            <a:picLocks noChangeAspect="1"/>
          </p:cNvPicPr>
          <p:nvPr/>
        </p:nvPicPr>
        <p:blipFill>
          <a:blip r:embed="rId5"/>
          <a:stretch>
            <a:fillRect/>
          </a:stretch>
        </p:blipFill>
        <p:spPr>
          <a:xfrm>
            <a:off x="4032250" y="4546600"/>
            <a:ext cx="2806700" cy="1435100"/>
          </a:xfrm>
          <a:prstGeom prst="rect">
            <a:avLst/>
          </a:prstGeom>
        </p:spPr>
      </p:pic>
    </p:spTree>
    <p:extLst>
      <p:ext uri="{BB962C8B-B14F-4D97-AF65-F5344CB8AC3E}">
        <p14:creationId xmlns:p14="http://schemas.microsoft.com/office/powerpoint/2010/main" val="1514027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307258"/>
            <a:ext cx="12192000" cy="6243484"/>
          </a:xfrm>
          <a:prstGeom prst="rect">
            <a:avLst/>
          </a:prstGeom>
        </p:spPr>
      </p:pic>
    </p:spTree>
    <p:extLst>
      <p:ext uri="{BB962C8B-B14F-4D97-AF65-F5344CB8AC3E}">
        <p14:creationId xmlns:p14="http://schemas.microsoft.com/office/powerpoint/2010/main" val="1851549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457700" y="1524000"/>
            <a:ext cx="3276600" cy="3810000"/>
          </a:xfrm>
          <a:prstGeom prst="rect">
            <a:avLst/>
          </a:prstGeom>
        </p:spPr>
      </p:pic>
    </p:spTree>
    <p:extLst>
      <p:ext uri="{BB962C8B-B14F-4D97-AF65-F5344CB8AC3E}">
        <p14:creationId xmlns:p14="http://schemas.microsoft.com/office/powerpoint/2010/main" val="1778479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531551" y="0"/>
            <a:ext cx="7128898" cy="6858000"/>
          </a:xfrm>
          <a:prstGeom prst="rect">
            <a:avLst/>
          </a:prstGeom>
        </p:spPr>
      </p:pic>
    </p:spTree>
    <p:extLst>
      <p:ext uri="{BB962C8B-B14F-4D97-AF65-F5344CB8AC3E}">
        <p14:creationId xmlns:p14="http://schemas.microsoft.com/office/powerpoint/2010/main" val="1690900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777240"/>
            <a:ext cx="12192000" cy="5303520"/>
          </a:xfrm>
          <a:prstGeom prst="rect">
            <a:avLst/>
          </a:prstGeom>
        </p:spPr>
      </p:pic>
    </p:spTree>
    <p:extLst>
      <p:ext uri="{BB962C8B-B14F-4D97-AF65-F5344CB8AC3E}">
        <p14:creationId xmlns:p14="http://schemas.microsoft.com/office/powerpoint/2010/main" val="696192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Bullet Points</a:t>
            </a:r>
            <a:endParaRPr lang="en-US" dirty="0"/>
          </a:p>
        </p:txBody>
      </p:sp>
      <p:sp>
        <p:nvSpPr>
          <p:cNvPr id="3" name="Content Placeholder 2"/>
          <p:cNvSpPr>
            <a:spLocks noGrp="1"/>
          </p:cNvSpPr>
          <p:nvPr>
            <p:ph idx="1"/>
          </p:nvPr>
        </p:nvSpPr>
        <p:spPr/>
        <p:txBody>
          <a:bodyPr>
            <a:normAutofit/>
          </a:bodyPr>
          <a:lstStyle/>
          <a:p>
            <a:pPr fontAlgn="base"/>
            <a:r>
              <a:rPr lang="en-US" dirty="0"/>
              <a:t>Fragments can contain other fragments</a:t>
            </a:r>
            <a:r>
              <a:rPr lang="en-US" dirty="0" smtClean="0"/>
              <a:t>.</a:t>
            </a:r>
          </a:p>
          <a:p>
            <a:pPr fontAlgn="base"/>
            <a:r>
              <a:rPr lang="en-US" dirty="0" smtClean="0"/>
              <a:t>If </a:t>
            </a:r>
            <a:r>
              <a:rPr lang="en-US" dirty="0"/>
              <a:t>you’re nesting a fragment in another fragment, you need to add the nested fragment programmatically in Java code</a:t>
            </a:r>
            <a:r>
              <a:rPr lang="en-US" dirty="0" smtClean="0"/>
              <a:t>.</a:t>
            </a:r>
          </a:p>
          <a:p>
            <a:pPr fontAlgn="base"/>
            <a:r>
              <a:rPr lang="en-US" dirty="0" smtClean="0"/>
              <a:t>When </a:t>
            </a:r>
            <a:r>
              <a:rPr lang="en-US" dirty="0"/>
              <a:t>you perform transactions on a nested fragment, use </a:t>
            </a:r>
            <a:r>
              <a:rPr lang="en-US" dirty="0" err="1"/>
              <a:t>getChildFragmentManager</a:t>
            </a:r>
            <a:r>
              <a:rPr lang="en-US" dirty="0"/>
              <a:t>() to create the transaction</a:t>
            </a:r>
            <a:r>
              <a:rPr lang="en-US" dirty="0" smtClean="0"/>
              <a:t>.</a:t>
            </a:r>
          </a:p>
          <a:p>
            <a:pPr fontAlgn="base"/>
            <a:r>
              <a:rPr lang="en-US" dirty="0" smtClean="0"/>
              <a:t>If </a:t>
            </a:r>
            <a:r>
              <a:rPr lang="en-US" dirty="0"/>
              <a:t>you use the </a:t>
            </a:r>
            <a:r>
              <a:rPr lang="en-US" dirty="0" err="1"/>
              <a:t>android:onClick</a:t>
            </a:r>
            <a:r>
              <a:rPr lang="en-US" dirty="0"/>
              <a:t> attribute in a fragment, Android will look for a method of that name in the fragment’s parent activity</a:t>
            </a:r>
            <a:r>
              <a:rPr lang="en-US" dirty="0" smtClean="0"/>
              <a:t>.</a:t>
            </a:r>
          </a:p>
          <a:p>
            <a:pPr fontAlgn="base"/>
            <a:r>
              <a:rPr lang="en-US" dirty="0" smtClean="0"/>
              <a:t>Instead </a:t>
            </a:r>
            <a:r>
              <a:rPr lang="en-US" dirty="0"/>
              <a:t>of using the </a:t>
            </a:r>
            <a:r>
              <a:rPr lang="en-US" dirty="0" err="1"/>
              <a:t>android:onClick</a:t>
            </a:r>
            <a:r>
              <a:rPr lang="en-US" dirty="0"/>
              <a:t> attribute in a fragment, make the fragment implement the </a:t>
            </a:r>
            <a:r>
              <a:rPr lang="en-US" dirty="0" err="1"/>
              <a:t>View.OnClickListener</a:t>
            </a:r>
            <a:r>
              <a:rPr lang="en-US" dirty="0"/>
              <a:t> interface and implement its </a:t>
            </a:r>
            <a:r>
              <a:rPr lang="en-US" dirty="0" err="1"/>
              <a:t>onClick</a:t>
            </a:r>
            <a:r>
              <a:rPr lang="en-US" dirty="0"/>
              <a:t>() method</a:t>
            </a:r>
            <a:r>
              <a:rPr lang="en-US" dirty="0" smtClean="0"/>
              <a:t>..</a:t>
            </a:r>
            <a:endParaRPr lang="en-US" dirty="0"/>
          </a:p>
        </p:txBody>
      </p:sp>
    </p:spTree>
    <p:extLst>
      <p:ext uri="{BB962C8B-B14F-4D97-AF65-F5344CB8AC3E}">
        <p14:creationId xmlns:p14="http://schemas.microsoft.com/office/powerpoint/2010/main" val="1422254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Bullet Points</a:t>
            </a:r>
            <a:endParaRPr lang="en-US" dirty="0"/>
          </a:p>
        </p:txBody>
      </p:sp>
      <p:sp>
        <p:nvSpPr>
          <p:cNvPr id="3" name="Content Placeholder 2"/>
          <p:cNvSpPr>
            <a:spLocks noGrp="1"/>
          </p:cNvSpPr>
          <p:nvPr>
            <p:ph idx="1"/>
          </p:nvPr>
        </p:nvSpPr>
        <p:spPr/>
        <p:txBody>
          <a:bodyPr>
            <a:normAutofit/>
          </a:bodyPr>
          <a:lstStyle/>
          <a:p>
            <a:pPr fontAlgn="base"/>
            <a:r>
              <a:rPr lang="en-US" dirty="0" smtClean="0"/>
              <a:t>When </a:t>
            </a:r>
            <a:r>
              <a:rPr lang="en-US" dirty="0"/>
              <a:t>the device configuration changes, the activity and its fragments get destroyed. When the activity is re-created, it replays its fragment transactions in the </a:t>
            </a:r>
            <a:r>
              <a:rPr lang="en-US" dirty="0" err="1"/>
              <a:t>onCreate</a:t>
            </a:r>
            <a:r>
              <a:rPr lang="en-US" dirty="0"/>
              <a:t>() method’s call to </a:t>
            </a:r>
            <a:r>
              <a:rPr lang="en-US" dirty="0" err="1"/>
              <a:t>setContentView</a:t>
            </a:r>
            <a:r>
              <a:rPr lang="en-US" dirty="0" smtClean="0"/>
              <a:t>().</a:t>
            </a:r>
          </a:p>
          <a:p>
            <a:pPr fontAlgn="base"/>
            <a:r>
              <a:rPr lang="en-US" dirty="0" smtClean="0"/>
              <a:t>The </a:t>
            </a:r>
            <a:r>
              <a:rPr lang="en-US" dirty="0"/>
              <a:t>fragment’s </a:t>
            </a:r>
            <a:r>
              <a:rPr lang="en-US" dirty="0" err="1"/>
              <a:t>onCreateView</a:t>
            </a:r>
            <a:r>
              <a:rPr lang="en-US" dirty="0"/>
              <a:t>() method runs after the activity has replayed its fragment transactions.</a:t>
            </a:r>
            <a:endParaRPr lang="en-US" dirty="0"/>
          </a:p>
        </p:txBody>
      </p:sp>
    </p:spTree>
    <p:extLst>
      <p:ext uri="{BB962C8B-B14F-4D97-AF65-F5344CB8AC3E}">
        <p14:creationId xmlns:p14="http://schemas.microsoft.com/office/powerpoint/2010/main" val="198268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9</a:t>
            </a:r>
            <a:endParaRPr lang="en-US" dirty="0"/>
          </a:p>
        </p:txBody>
      </p:sp>
      <p:sp>
        <p:nvSpPr>
          <p:cNvPr id="3" name="Content Placeholder 2"/>
          <p:cNvSpPr>
            <a:spLocks noGrp="1"/>
          </p:cNvSpPr>
          <p:nvPr>
            <p:ph idx="1"/>
          </p:nvPr>
        </p:nvSpPr>
        <p:spPr/>
        <p:txBody>
          <a:bodyPr/>
          <a:lstStyle/>
          <a:p>
            <a:r>
              <a:rPr lang="en-US" sz="2800" dirty="0" smtClean="0"/>
              <a:t>Action Bars</a:t>
            </a:r>
            <a:endParaRPr lang="en-US" sz="2800" dirty="0" smtClean="0"/>
          </a:p>
          <a:p>
            <a:endParaRPr lang="en-US" dirty="0"/>
          </a:p>
          <a:p>
            <a:endParaRPr lang="en-US" dirty="0" smtClean="0"/>
          </a:p>
        </p:txBody>
      </p:sp>
    </p:spTree>
    <p:extLst>
      <p:ext uri="{BB962C8B-B14F-4D97-AF65-F5344CB8AC3E}">
        <p14:creationId xmlns:p14="http://schemas.microsoft.com/office/powerpoint/2010/main" val="71746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971349" y="0"/>
            <a:ext cx="6249302" cy="6858000"/>
          </a:xfrm>
          <a:prstGeom prst="rect">
            <a:avLst/>
          </a:prstGeom>
        </p:spPr>
      </p:pic>
    </p:spTree>
    <p:extLst>
      <p:ext uri="{BB962C8B-B14F-4D97-AF65-F5344CB8AC3E}">
        <p14:creationId xmlns:p14="http://schemas.microsoft.com/office/powerpoint/2010/main" val="102495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540000" y="1447800"/>
            <a:ext cx="7112000" cy="3962400"/>
          </a:xfrm>
          <a:prstGeom prst="rect">
            <a:avLst/>
          </a:prstGeom>
        </p:spPr>
      </p:pic>
    </p:spTree>
    <p:extLst>
      <p:ext uri="{BB962C8B-B14F-4D97-AF65-F5344CB8AC3E}">
        <p14:creationId xmlns:p14="http://schemas.microsoft.com/office/powerpoint/2010/main" val="48817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15899" y="495300"/>
            <a:ext cx="11684657" cy="5562600"/>
          </a:xfrm>
          <a:prstGeom prst="rect">
            <a:avLst/>
          </a:prstGeom>
        </p:spPr>
      </p:pic>
    </p:spTree>
    <p:extLst>
      <p:ext uri="{BB962C8B-B14F-4D97-AF65-F5344CB8AC3E}">
        <p14:creationId xmlns:p14="http://schemas.microsoft.com/office/powerpoint/2010/main" val="202395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90750" y="1155700"/>
            <a:ext cx="7124700" cy="3823992"/>
          </a:xfrm>
          <a:prstGeom prst="rect">
            <a:avLst/>
          </a:prstGeom>
        </p:spPr>
      </p:pic>
    </p:spTree>
    <p:extLst>
      <p:ext uri="{BB962C8B-B14F-4D97-AF65-F5344CB8AC3E}">
        <p14:creationId xmlns:p14="http://schemas.microsoft.com/office/powerpoint/2010/main" val="126834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36600" y="2266950"/>
            <a:ext cx="10718800" cy="2324100"/>
          </a:xfrm>
          <a:prstGeom prst="rect">
            <a:avLst/>
          </a:prstGeom>
        </p:spPr>
      </p:pic>
    </p:spTree>
    <p:extLst>
      <p:ext uri="{BB962C8B-B14F-4D97-AF65-F5344CB8AC3E}">
        <p14:creationId xmlns:p14="http://schemas.microsoft.com/office/powerpoint/2010/main" val="186907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00150" y="1352550"/>
            <a:ext cx="9791700" cy="4152900"/>
          </a:xfrm>
          <a:prstGeom prst="rect">
            <a:avLst/>
          </a:prstGeom>
        </p:spPr>
      </p:pic>
    </p:spTree>
    <p:extLst>
      <p:ext uri="{BB962C8B-B14F-4D97-AF65-F5344CB8AC3E}">
        <p14:creationId xmlns:p14="http://schemas.microsoft.com/office/powerpoint/2010/main" val="1884486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58900" y="2051050"/>
            <a:ext cx="9474200" cy="2755900"/>
          </a:xfrm>
          <a:prstGeom prst="rect">
            <a:avLst/>
          </a:prstGeom>
        </p:spPr>
      </p:pic>
    </p:spTree>
    <p:extLst>
      <p:ext uri="{BB962C8B-B14F-4D97-AF65-F5344CB8AC3E}">
        <p14:creationId xmlns:p14="http://schemas.microsoft.com/office/powerpoint/2010/main" val="1936103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17550" y="958850"/>
            <a:ext cx="10756900" cy="4940300"/>
          </a:xfrm>
          <a:prstGeom prst="rect">
            <a:avLst/>
          </a:prstGeom>
        </p:spPr>
      </p:pic>
    </p:spTree>
    <p:extLst>
      <p:ext uri="{BB962C8B-B14F-4D97-AF65-F5344CB8AC3E}">
        <p14:creationId xmlns:p14="http://schemas.microsoft.com/office/powerpoint/2010/main" val="13731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11250" y="1143000"/>
            <a:ext cx="9969500" cy="4572000"/>
          </a:xfrm>
          <a:prstGeom prst="rect">
            <a:avLst/>
          </a:prstGeom>
        </p:spPr>
      </p:pic>
    </p:spTree>
    <p:extLst>
      <p:ext uri="{BB962C8B-B14F-4D97-AF65-F5344CB8AC3E}">
        <p14:creationId xmlns:p14="http://schemas.microsoft.com/office/powerpoint/2010/main" val="4046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90500" y="1504950"/>
            <a:ext cx="10706100" cy="4445000"/>
          </a:xfrm>
          <a:prstGeom prst="rect">
            <a:avLst/>
          </a:prstGeom>
        </p:spPr>
      </p:pic>
      <p:pic>
        <p:nvPicPr>
          <p:cNvPr id="2" name="Picture 1"/>
          <p:cNvPicPr>
            <a:picLocks noChangeAspect="1"/>
          </p:cNvPicPr>
          <p:nvPr/>
        </p:nvPicPr>
        <p:blipFill>
          <a:blip r:embed="rId4"/>
          <a:stretch>
            <a:fillRect/>
          </a:stretch>
        </p:blipFill>
        <p:spPr>
          <a:xfrm>
            <a:off x="8883650" y="552450"/>
            <a:ext cx="2463800" cy="1905000"/>
          </a:xfrm>
          <a:prstGeom prst="rect">
            <a:avLst/>
          </a:prstGeom>
        </p:spPr>
      </p:pic>
    </p:spTree>
    <p:extLst>
      <p:ext uri="{BB962C8B-B14F-4D97-AF65-F5344CB8AC3E}">
        <p14:creationId xmlns:p14="http://schemas.microsoft.com/office/powerpoint/2010/main" val="1047875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93800" y="2241550"/>
            <a:ext cx="9804400" cy="2374900"/>
          </a:xfrm>
          <a:prstGeom prst="rect">
            <a:avLst/>
          </a:prstGeom>
        </p:spPr>
      </p:pic>
    </p:spTree>
    <p:extLst>
      <p:ext uri="{BB962C8B-B14F-4D97-AF65-F5344CB8AC3E}">
        <p14:creationId xmlns:p14="http://schemas.microsoft.com/office/powerpoint/2010/main" val="470958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70000" y="2641600"/>
            <a:ext cx="9652000" cy="1574800"/>
          </a:xfrm>
          <a:prstGeom prst="rect">
            <a:avLst/>
          </a:prstGeom>
        </p:spPr>
      </p:pic>
    </p:spTree>
    <p:extLst>
      <p:ext uri="{BB962C8B-B14F-4D97-AF65-F5344CB8AC3E}">
        <p14:creationId xmlns:p14="http://schemas.microsoft.com/office/powerpoint/2010/main" val="1691599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47750" y="2222500"/>
            <a:ext cx="10096500" cy="2413000"/>
          </a:xfrm>
          <a:prstGeom prst="rect">
            <a:avLst/>
          </a:prstGeom>
        </p:spPr>
      </p:pic>
    </p:spTree>
    <p:extLst>
      <p:ext uri="{BB962C8B-B14F-4D97-AF65-F5344CB8AC3E}">
        <p14:creationId xmlns:p14="http://schemas.microsoft.com/office/powerpoint/2010/main" val="867783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85850" y="171450"/>
            <a:ext cx="9258300" cy="6327280"/>
          </a:xfrm>
          <a:prstGeom prst="rect">
            <a:avLst/>
          </a:prstGeom>
        </p:spPr>
      </p:pic>
    </p:spTree>
    <p:extLst>
      <p:ext uri="{BB962C8B-B14F-4D97-AF65-F5344CB8AC3E}">
        <p14:creationId xmlns:p14="http://schemas.microsoft.com/office/powerpoint/2010/main" val="811195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a:t>
            </a:r>
            <a:endParaRPr lang="en-US" dirty="0"/>
          </a:p>
        </p:txBody>
      </p:sp>
      <p:sp>
        <p:nvSpPr>
          <p:cNvPr id="3" name="Content Placeholder 2"/>
          <p:cNvSpPr>
            <a:spLocks noGrp="1"/>
          </p:cNvSpPr>
          <p:nvPr>
            <p:ph idx="1"/>
          </p:nvPr>
        </p:nvSpPr>
        <p:spPr/>
        <p:txBody>
          <a:bodyPr/>
          <a:lstStyle/>
          <a:p>
            <a:r>
              <a:rPr lang="en-US" sz="2800" dirty="0" smtClean="0"/>
              <a:t>Use case titles for class project (due by email 9/22)</a:t>
            </a:r>
          </a:p>
          <a:p>
            <a:endParaRPr lang="en-US" dirty="0"/>
          </a:p>
          <a:p>
            <a:endParaRPr lang="en-US" dirty="0" smtClean="0"/>
          </a:p>
        </p:txBody>
      </p:sp>
    </p:spTree>
    <p:extLst>
      <p:ext uri="{BB962C8B-B14F-4D97-AF65-F5344CB8AC3E}">
        <p14:creationId xmlns:p14="http://schemas.microsoft.com/office/powerpoint/2010/main" val="258055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531469140"/>
              </p:ext>
            </p:extLst>
          </p:nvPr>
        </p:nvGraphicFramePr>
        <p:xfrm>
          <a:off x="1085850" y="152405"/>
          <a:ext cx="5124450" cy="6496044"/>
        </p:xfrm>
        <a:graphic>
          <a:graphicData uri="http://schemas.openxmlformats.org/drawingml/2006/table">
            <a:tbl>
              <a:tblPr firstRow="1" bandRow="1">
                <a:tableStyleId>{69012ECD-51FC-41F1-AA8D-1B2483CD663E}</a:tableStyleId>
              </a:tblPr>
              <a:tblGrid>
                <a:gridCol w="2019300"/>
                <a:gridCol w="1409700"/>
                <a:gridCol w="1695450"/>
              </a:tblGrid>
              <a:tr h="374772">
                <a:tc>
                  <a:txBody>
                    <a:bodyPr/>
                    <a:lstStyle/>
                    <a:p>
                      <a:pPr algn="l" fontAlgn="base"/>
                      <a:r>
                        <a:rPr lang="en-US" dirty="0">
                          <a:effectLst/>
                          <a:latin typeface="inherit" charset="0"/>
                        </a:rPr>
                        <a:t>Lifecycle Method</a:t>
                      </a:r>
                    </a:p>
                  </a:txBody>
                  <a:tcPr/>
                </a:tc>
                <a:tc>
                  <a:txBody>
                    <a:bodyPr/>
                    <a:lstStyle/>
                    <a:p>
                      <a:pPr algn="l" fontAlgn="base"/>
                      <a:r>
                        <a:rPr lang="en-US">
                          <a:effectLst/>
                          <a:latin typeface="inherit" charset="0"/>
                        </a:rPr>
                        <a:t>Activity?</a:t>
                      </a:r>
                    </a:p>
                  </a:txBody>
                  <a:tcPr/>
                </a:tc>
                <a:tc>
                  <a:txBody>
                    <a:bodyPr/>
                    <a:lstStyle/>
                    <a:p>
                      <a:pPr algn="l" fontAlgn="base"/>
                      <a:r>
                        <a:rPr lang="en-US">
                          <a:effectLst/>
                          <a:latin typeface="inherit" charset="0"/>
                        </a:rPr>
                        <a:t>Fragment?</a:t>
                      </a:r>
                    </a:p>
                  </a:txBody>
                  <a:tcPr/>
                </a:tc>
              </a:tr>
              <a:tr h="510106">
                <a:tc>
                  <a:txBody>
                    <a:bodyPr/>
                    <a:lstStyle/>
                    <a:p>
                      <a:pPr algn="l" fontAlgn="base"/>
                      <a:r>
                        <a:rPr lang="en-US" sz="1600" dirty="0" err="1">
                          <a:effectLst/>
                          <a:latin typeface="inherit" charset="0"/>
                        </a:rPr>
                        <a:t>onAttach</a:t>
                      </a:r>
                      <a:r>
                        <a:rPr lang="en-US" sz="1600" dirty="0">
                          <a:effectLst/>
                          <a:latin typeface="inherit" charset="0"/>
                        </a:rPr>
                        <a:t>()</a:t>
                      </a:r>
                    </a:p>
                  </a:txBody>
                  <a:tcPr marL="127000" marR="127000" marT="127000" marB="127000"/>
                </a:tc>
                <a:tc>
                  <a:txBody>
                    <a:bodyPr/>
                    <a:lstStyle/>
                    <a:p>
                      <a:pPr algn="l" fontAlgn="base"/>
                      <a:endParaRPr lang="sk-SK" sz="1600" dirty="0">
                        <a:effectLst/>
                      </a:endParaRPr>
                    </a:p>
                  </a:txBody>
                  <a:tcPr marL="127000" marR="127000" marT="127000" marB="127000" anchor="ctr"/>
                </a:tc>
                <a:tc>
                  <a:txBody>
                    <a:bodyPr/>
                    <a:lstStyle/>
                    <a:p>
                      <a:pPr algn="l" fontAlgn="base"/>
                      <a:r>
                        <a:rPr lang="en-US" sz="1600" dirty="0" smtClean="0">
                          <a:effectLst/>
                          <a:latin typeface="inherit" charset="0"/>
                        </a:rPr>
                        <a:t>X</a:t>
                      </a:r>
                      <a:endParaRPr lang="en-US" sz="1600" dirty="0">
                        <a:effectLst/>
                        <a:latin typeface="inherit" charset="0"/>
                      </a:endParaRPr>
                    </a:p>
                  </a:txBody>
                  <a:tcPr marL="127000" marR="127000" marT="127000" marB="127000"/>
                </a:tc>
              </a:tr>
              <a:tr h="510106">
                <a:tc>
                  <a:txBody>
                    <a:bodyPr/>
                    <a:lstStyle/>
                    <a:p>
                      <a:pPr algn="l" fontAlgn="base"/>
                      <a:r>
                        <a:rPr lang="en-US" sz="1600" dirty="0" err="1">
                          <a:effectLst/>
                          <a:latin typeface="inherit" charset="0"/>
                        </a:rPr>
                        <a:t>onCreate</a:t>
                      </a:r>
                      <a:r>
                        <a:rPr lang="en-US" sz="1600" dirty="0">
                          <a:effectLst/>
                          <a:latin typeface="inherit" charset="0"/>
                        </a:rPr>
                        <a:t>()</a:t>
                      </a:r>
                    </a:p>
                  </a:txBody>
                  <a:tcPr marL="127000" marR="127000" marT="127000" marB="127000"/>
                </a:tc>
                <a:tc>
                  <a:txBody>
                    <a:bodyPr/>
                    <a:lstStyle/>
                    <a:p>
                      <a:pPr algn="l" fontAlgn="base"/>
                      <a:r>
                        <a:rPr lang="en-US" sz="1600" dirty="0" smtClean="0">
                          <a:effectLst/>
                          <a:latin typeface="inherit" charset="0"/>
                        </a:rPr>
                        <a:t>X</a:t>
                      </a:r>
                      <a:endParaRPr lang="en-US" sz="1600" dirty="0">
                        <a:effectLst/>
                        <a:latin typeface="inherit" charset="0"/>
                      </a:endParaRPr>
                    </a:p>
                  </a:txBody>
                  <a:tcPr marL="127000" marR="127000" marT="127000" marB="127000"/>
                </a:tc>
                <a:tc>
                  <a:txBody>
                    <a:bodyPr/>
                    <a:lstStyle/>
                    <a:p>
                      <a:pPr algn="l" fontAlgn="base"/>
                      <a:r>
                        <a:rPr lang="en-US" sz="1600" dirty="0" smtClean="0">
                          <a:effectLst/>
                          <a:latin typeface="inherit" charset="0"/>
                        </a:rPr>
                        <a:t>X</a:t>
                      </a:r>
                      <a:endParaRPr lang="en-US" sz="1600" dirty="0">
                        <a:effectLst/>
                        <a:latin typeface="inherit" charset="0"/>
                      </a:endParaRPr>
                    </a:p>
                  </a:txBody>
                  <a:tcPr marL="127000" marR="127000" marT="127000" marB="127000"/>
                </a:tc>
              </a:tr>
              <a:tr h="510106">
                <a:tc>
                  <a:txBody>
                    <a:bodyPr/>
                    <a:lstStyle/>
                    <a:p>
                      <a:pPr algn="l" fontAlgn="base"/>
                      <a:r>
                        <a:rPr lang="en-US" sz="1600" dirty="0" err="1">
                          <a:effectLst/>
                          <a:latin typeface="inherit" charset="0"/>
                        </a:rPr>
                        <a:t>onCreateView</a:t>
                      </a:r>
                      <a:r>
                        <a:rPr lang="en-US" sz="1600" dirty="0">
                          <a:effectLst/>
                          <a:latin typeface="inherit" charset="0"/>
                        </a:rPr>
                        <a:t>()</a:t>
                      </a:r>
                    </a:p>
                  </a:txBody>
                  <a:tcPr marL="127000" marR="127000" marT="127000" marB="127000"/>
                </a:tc>
                <a:tc>
                  <a:txBody>
                    <a:bodyPr/>
                    <a:lstStyle/>
                    <a:p>
                      <a:pPr algn="l" fontAlgn="base"/>
                      <a:endParaRPr lang="sk-SK" sz="1600" dirty="0">
                        <a:effectLst/>
                      </a:endParaRPr>
                    </a:p>
                  </a:txBody>
                  <a:tcPr marL="127000" marR="127000" marT="127000" marB="127000" anchor="ctr"/>
                </a:tc>
                <a:tc>
                  <a:txBody>
                    <a:bodyPr/>
                    <a:lstStyle/>
                    <a:p>
                      <a:pPr algn="l" fontAlgn="base"/>
                      <a:r>
                        <a:rPr lang="en-US" sz="1600" dirty="0" smtClean="0">
                          <a:effectLst/>
                          <a:latin typeface="inherit" charset="0"/>
                        </a:rPr>
                        <a:t>X</a:t>
                      </a:r>
                      <a:endParaRPr lang="en-US" sz="1600" dirty="0">
                        <a:effectLst/>
                        <a:latin typeface="inherit" charset="0"/>
                      </a:endParaRPr>
                    </a:p>
                  </a:txBody>
                  <a:tcPr marL="127000" marR="127000" marT="127000" marB="127000"/>
                </a:tc>
              </a:tr>
              <a:tr h="510106">
                <a:tc>
                  <a:txBody>
                    <a:bodyPr/>
                    <a:lstStyle/>
                    <a:p>
                      <a:pPr algn="l" fontAlgn="base"/>
                      <a:r>
                        <a:rPr lang="en-US" sz="1600" dirty="0" err="1">
                          <a:effectLst/>
                          <a:latin typeface="inherit" charset="0"/>
                        </a:rPr>
                        <a:t>onActivityCreated</a:t>
                      </a:r>
                      <a:r>
                        <a:rPr lang="en-US" sz="1600" dirty="0">
                          <a:effectLst/>
                          <a:latin typeface="inherit" charset="0"/>
                        </a:rPr>
                        <a:t>()</a:t>
                      </a:r>
                    </a:p>
                  </a:txBody>
                  <a:tcPr marL="127000" marR="127000" marT="127000" marB="127000"/>
                </a:tc>
                <a:tc>
                  <a:txBody>
                    <a:bodyPr/>
                    <a:lstStyle/>
                    <a:p>
                      <a:pPr algn="l" fontAlgn="base"/>
                      <a:endParaRPr lang="sk-SK" sz="1600" dirty="0">
                        <a:effectLst/>
                      </a:endParaRPr>
                    </a:p>
                  </a:txBody>
                  <a:tcPr marL="127000" marR="127000" marT="127000" marB="127000" anchor="ctr"/>
                </a:tc>
                <a:tc>
                  <a:txBody>
                    <a:bodyPr/>
                    <a:lstStyle/>
                    <a:p>
                      <a:pPr algn="l" fontAlgn="base"/>
                      <a:r>
                        <a:rPr lang="en-US" sz="1600" dirty="0" smtClean="0">
                          <a:effectLst/>
                          <a:latin typeface="inherit" charset="0"/>
                        </a:rPr>
                        <a:t>X</a:t>
                      </a:r>
                      <a:endParaRPr lang="en-US" sz="1600" dirty="0">
                        <a:effectLst/>
                        <a:latin typeface="inherit" charset="0"/>
                      </a:endParaRPr>
                    </a:p>
                  </a:txBody>
                  <a:tcPr marL="127000" marR="127000" marT="127000" marB="127000"/>
                </a:tc>
              </a:tr>
              <a:tr h="510106">
                <a:tc>
                  <a:txBody>
                    <a:bodyPr/>
                    <a:lstStyle/>
                    <a:p>
                      <a:pPr algn="l" fontAlgn="base"/>
                      <a:r>
                        <a:rPr lang="en-US" sz="1600" dirty="0" err="1">
                          <a:effectLst/>
                          <a:latin typeface="inherit" charset="0"/>
                        </a:rPr>
                        <a:t>onStart</a:t>
                      </a:r>
                      <a:r>
                        <a:rPr lang="en-US" sz="1600" dirty="0">
                          <a:effectLst/>
                          <a:latin typeface="inherit" charset="0"/>
                        </a:rPr>
                        <a:t>()</a:t>
                      </a:r>
                    </a:p>
                  </a:txBody>
                  <a:tcPr marL="127000" marR="127000" marT="127000" marB="127000"/>
                </a:tc>
                <a:tc>
                  <a:txBody>
                    <a:bodyPr/>
                    <a:lstStyle/>
                    <a:p>
                      <a:pPr algn="l" fontAlgn="base"/>
                      <a:r>
                        <a:rPr lang="en-US" sz="1600" dirty="0" smtClean="0">
                          <a:effectLst/>
                          <a:latin typeface="inherit" charset="0"/>
                        </a:rPr>
                        <a:t>X</a:t>
                      </a:r>
                      <a:endParaRPr lang="en-US" sz="1600" dirty="0">
                        <a:effectLst/>
                        <a:latin typeface="inherit" charset="0"/>
                      </a:endParaRPr>
                    </a:p>
                  </a:txBody>
                  <a:tcPr marL="127000" marR="127000" marT="127000" marB="127000"/>
                </a:tc>
                <a:tc>
                  <a:txBody>
                    <a:bodyPr/>
                    <a:lstStyle/>
                    <a:p>
                      <a:pPr algn="l" fontAlgn="base"/>
                      <a:r>
                        <a:rPr lang="en-US" sz="1600" dirty="0" smtClean="0">
                          <a:effectLst/>
                          <a:latin typeface="inherit" charset="0"/>
                        </a:rPr>
                        <a:t>X</a:t>
                      </a:r>
                      <a:endParaRPr lang="en-US" sz="1600" dirty="0">
                        <a:effectLst/>
                        <a:latin typeface="inherit" charset="0"/>
                      </a:endParaRPr>
                    </a:p>
                  </a:txBody>
                  <a:tcPr marL="127000" marR="127000" marT="127000" marB="127000"/>
                </a:tc>
              </a:tr>
              <a:tr h="510106">
                <a:tc>
                  <a:txBody>
                    <a:bodyPr/>
                    <a:lstStyle/>
                    <a:p>
                      <a:pPr algn="l" fontAlgn="base"/>
                      <a:r>
                        <a:rPr lang="en-US" sz="1600" dirty="0" err="1">
                          <a:effectLst/>
                          <a:latin typeface="inherit" charset="0"/>
                        </a:rPr>
                        <a:t>onPause</a:t>
                      </a:r>
                      <a:r>
                        <a:rPr lang="en-US" sz="1600" dirty="0">
                          <a:effectLst/>
                          <a:latin typeface="inherit" charset="0"/>
                        </a:rPr>
                        <a:t>()</a:t>
                      </a:r>
                    </a:p>
                  </a:txBody>
                  <a:tcPr marL="127000" marR="127000" marT="127000" marB="127000"/>
                </a:tc>
                <a:tc>
                  <a:txBody>
                    <a:bodyPr/>
                    <a:lstStyle/>
                    <a:p>
                      <a:pPr algn="l" fontAlgn="base"/>
                      <a:r>
                        <a:rPr lang="en-US" sz="1600" dirty="0" smtClean="0">
                          <a:effectLst/>
                          <a:latin typeface="inherit" charset="0"/>
                        </a:rPr>
                        <a:t>X</a:t>
                      </a:r>
                      <a:endParaRPr lang="en-US" sz="1600" dirty="0">
                        <a:effectLst/>
                        <a:latin typeface="inherit" charset="0"/>
                      </a:endParaRPr>
                    </a:p>
                  </a:txBody>
                  <a:tcPr marL="127000" marR="127000" marT="127000" marB="127000"/>
                </a:tc>
                <a:tc>
                  <a:txBody>
                    <a:bodyPr/>
                    <a:lstStyle/>
                    <a:p>
                      <a:pPr algn="l" fontAlgn="base"/>
                      <a:r>
                        <a:rPr lang="en-US" sz="1600" dirty="0" smtClean="0">
                          <a:effectLst/>
                          <a:latin typeface="inherit" charset="0"/>
                        </a:rPr>
                        <a:t>X</a:t>
                      </a:r>
                      <a:endParaRPr lang="en-US" sz="1600" dirty="0">
                        <a:effectLst/>
                        <a:latin typeface="inherit" charset="0"/>
                      </a:endParaRPr>
                    </a:p>
                  </a:txBody>
                  <a:tcPr marL="127000" marR="127000" marT="127000" marB="127000"/>
                </a:tc>
              </a:tr>
              <a:tr h="510106">
                <a:tc>
                  <a:txBody>
                    <a:bodyPr/>
                    <a:lstStyle/>
                    <a:p>
                      <a:pPr algn="l" fontAlgn="base"/>
                      <a:r>
                        <a:rPr lang="en-US" sz="1600" dirty="0" err="1">
                          <a:effectLst/>
                          <a:latin typeface="inherit" charset="0"/>
                        </a:rPr>
                        <a:t>onResume</a:t>
                      </a:r>
                      <a:r>
                        <a:rPr lang="en-US" sz="1600" dirty="0">
                          <a:effectLst/>
                          <a:latin typeface="inherit" charset="0"/>
                        </a:rPr>
                        <a:t>()</a:t>
                      </a:r>
                    </a:p>
                  </a:txBody>
                  <a:tcPr marL="127000" marR="127000" marT="127000" marB="127000"/>
                </a:tc>
                <a:tc>
                  <a:txBody>
                    <a:bodyPr/>
                    <a:lstStyle/>
                    <a:p>
                      <a:pPr algn="l" fontAlgn="base"/>
                      <a:r>
                        <a:rPr lang="en-US" sz="1600" dirty="0" smtClean="0">
                          <a:effectLst/>
                          <a:latin typeface="inherit" charset="0"/>
                        </a:rPr>
                        <a:t>X</a:t>
                      </a:r>
                      <a:endParaRPr lang="en-US" sz="1600" dirty="0">
                        <a:effectLst/>
                        <a:latin typeface="inherit" charset="0"/>
                      </a:endParaRPr>
                    </a:p>
                  </a:txBody>
                  <a:tcPr marL="127000" marR="127000" marT="127000" marB="127000"/>
                </a:tc>
                <a:tc>
                  <a:txBody>
                    <a:bodyPr/>
                    <a:lstStyle/>
                    <a:p>
                      <a:pPr algn="l" fontAlgn="base"/>
                      <a:r>
                        <a:rPr lang="en-US" sz="1600" dirty="0" smtClean="0">
                          <a:effectLst/>
                          <a:latin typeface="inherit" charset="0"/>
                        </a:rPr>
                        <a:t>X</a:t>
                      </a:r>
                      <a:endParaRPr lang="en-US" sz="1600" dirty="0">
                        <a:effectLst/>
                        <a:latin typeface="inherit" charset="0"/>
                      </a:endParaRPr>
                    </a:p>
                  </a:txBody>
                  <a:tcPr marL="127000" marR="127000" marT="127000" marB="127000"/>
                </a:tc>
              </a:tr>
              <a:tr h="510106">
                <a:tc>
                  <a:txBody>
                    <a:bodyPr/>
                    <a:lstStyle/>
                    <a:p>
                      <a:pPr algn="l" fontAlgn="base"/>
                      <a:r>
                        <a:rPr lang="en-US" sz="1600" dirty="0" err="1">
                          <a:effectLst/>
                          <a:latin typeface="inherit" charset="0"/>
                        </a:rPr>
                        <a:t>onStop</a:t>
                      </a:r>
                      <a:r>
                        <a:rPr lang="en-US" sz="1600" dirty="0">
                          <a:effectLst/>
                          <a:latin typeface="inherit" charset="0"/>
                        </a:rPr>
                        <a:t>()</a:t>
                      </a:r>
                    </a:p>
                  </a:txBody>
                  <a:tcPr marL="127000" marR="127000" marT="127000" marB="127000"/>
                </a:tc>
                <a:tc>
                  <a:txBody>
                    <a:bodyPr/>
                    <a:lstStyle/>
                    <a:p>
                      <a:pPr algn="l" fontAlgn="base"/>
                      <a:r>
                        <a:rPr lang="en-US" sz="1600" dirty="0" smtClean="0">
                          <a:effectLst/>
                          <a:latin typeface="inherit" charset="0"/>
                        </a:rPr>
                        <a:t>X</a:t>
                      </a:r>
                      <a:endParaRPr lang="en-US" sz="1600" dirty="0">
                        <a:effectLst/>
                        <a:latin typeface="inherit" charset="0"/>
                      </a:endParaRPr>
                    </a:p>
                  </a:txBody>
                  <a:tcPr marL="127000" marR="127000" marT="127000" marB="127000"/>
                </a:tc>
                <a:tc>
                  <a:txBody>
                    <a:bodyPr/>
                    <a:lstStyle/>
                    <a:p>
                      <a:pPr algn="l" fontAlgn="base"/>
                      <a:r>
                        <a:rPr lang="en-US" sz="1600" dirty="0" smtClean="0">
                          <a:effectLst/>
                          <a:latin typeface="inherit" charset="0"/>
                        </a:rPr>
                        <a:t>X</a:t>
                      </a:r>
                      <a:endParaRPr lang="en-US" sz="1600" dirty="0">
                        <a:effectLst/>
                        <a:latin typeface="inherit" charset="0"/>
                      </a:endParaRPr>
                    </a:p>
                  </a:txBody>
                  <a:tcPr marL="127000" marR="127000" marT="127000" marB="127000"/>
                </a:tc>
              </a:tr>
              <a:tr h="510106">
                <a:tc>
                  <a:txBody>
                    <a:bodyPr/>
                    <a:lstStyle/>
                    <a:p>
                      <a:pPr algn="l" fontAlgn="base"/>
                      <a:r>
                        <a:rPr lang="en-US" sz="1600">
                          <a:effectLst/>
                          <a:latin typeface="inherit" charset="0"/>
                        </a:rPr>
                        <a:t>onDestroyView()</a:t>
                      </a:r>
                    </a:p>
                  </a:txBody>
                  <a:tcPr marL="127000" marR="127000" marT="127000" marB="127000"/>
                </a:tc>
                <a:tc>
                  <a:txBody>
                    <a:bodyPr/>
                    <a:lstStyle/>
                    <a:p>
                      <a:pPr algn="l" fontAlgn="base"/>
                      <a:endParaRPr lang="en-US" sz="1600" dirty="0">
                        <a:effectLst/>
                        <a:latin typeface="inherit" charset="0"/>
                      </a:endParaRPr>
                    </a:p>
                  </a:txBody>
                  <a:tcPr marL="127000" marR="127000" marT="127000" marB="127000"/>
                </a:tc>
                <a:tc>
                  <a:txBody>
                    <a:bodyPr/>
                    <a:lstStyle/>
                    <a:p>
                      <a:pPr algn="l" fontAlgn="base"/>
                      <a:r>
                        <a:rPr lang="en-US" sz="1600" dirty="0" smtClean="0">
                          <a:effectLst/>
                          <a:latin typeface="inherit" charset="0"/>
                        </a:rPr>
                        <a:t>X</a:t>
                      </a:r>
                      <a:endParaRPr lang="en-US" sz="1600" dirty="0">
                        <a:effectLst/>
                        <a:latin typeface="inherit" charset="0"/>
                      </a:endParaRPr>
                    </a:p>
                  </a:txBody>
                  <a:tcPr marL="127000" marR="127000" marT="127000" marB="127000"/>
                </a:tc>
              </a:tr>
              <a:tr h="510106">
                <a:tc>
                  <a:txBody>
                    <a:bodyPr/>
                    <a:lstStyle/>
                    <a:p>
                      <a:pPr algn="l" fontAlgn="base"/>
                      <a:r>
                        <a:rPr lang="en-US" sz="1600">
                          <a:effectLst/>
                          <a:latin typeface="inherit" charset="0"/>
                        </a:rPr>
                        <a:t>onRestart()</a:t>
                      </a:r>
                    </a:p>
                  </a:txBody>
                  <a:tcPr marL="127000" marR="127000" marT="127000" marB="127000"/>
                </a:tc>
                <a:tc>
                  <a:txBody>
                    <a:bodyPr/>
                    <a:lstStyle/>
                    <a:p>
                      <a:pPr algn="l" fontAlgn="base"/>
                      <a:r>
                        <a:rPr lang="en-US" sz="1600" dirty="0" smtClean="0">
                          <a:effectLst/>
                          <a:latin typeface="inherit" charset="0"/>
                        </a:rPr>
                        <a:t>X</a:t>
                      </a:r>
                      <a:endParaRPr lang="en-US" sz="1600" dirty="0">
                        <a:effectLst/>
                        <a:latin typeface="inherit" charset="0"/>
                      </a:endParaRPr>
                    </a:p>
                  </a:txBody>
                  <a:tcPr marL="127000" marR="127000" marT="127000" marB="127000"/>
                </a:tc>
                <a:tc>
                  <a:txBody>
                    <a:bodyPr/>
                    <a:lstStyle/>
                    <a:p>
                      <a:pPr algn="l" fontAlgn="base"/>
                      <a:endParaRPr lang="en-US" sz="1600" dirty="0">
                        <a:effectLst/>
                        <a:latin typeface="inherit" charset="0"/>
                      </a:endParaRPr>
                    </a:p>
                  </a:txBody>
                  <a:tcPr marL="127000" marR="127000" marT="127000" marB="127000"/>
                </a:tc>
              </a:tr>
              <a:tr h="510106">
                <a:tc>
                  <a:txBody>
                    <a:bodyPr/>
                    <a:lstStyle/>
                    <a:p>
                      <a:pPr algn="l" fontAlgn="base"/>
                      <a:r>
                        <a:rPr lang="en-US" sz="1600">
                          <a:effectLst/>
                          <a:latin typeface="inherit" charset="0"/>
                        </a:rPr>
                        <a:t>onDestroy()</a:t>
                      </a:r>
                    </a:p>
                  </a:txBody>
                  <a:tcPr marL="127000" marR="127000" marT="127000" marB="127000"/>
                </a:tc>
                <a:tc>
                  <a:txBody>
                    <a:bodyPr/>
                    <a:lstStyle/>
                    <a:p>
                      <a:pPr algn="l" fontAlgn="base"/>
                      <a:r>
                        <a:rPr lang="en-US" sz="1600" dirty="0" smtClean="0">
                          <a:effectLst/>
                          <a:latin typeface="inherit" charset="0"/>
                        </a:rPr>
                        <a:t>X</a:t>
                      </a:r>
                      <a:endParaRPr lang="en-US" sz="1600" dirty="0">
                        <a:effectLst/>
                        <a:latin typeface="inherit" charset="0"/>
                      </a:endParaRPr>
                    </a:p>
                  </a:txBody>
                  <a:tcPr marL="127000" marR="127000" marT="127000" marB="127000"/>
                </a:tc>
                <a:tc>
                  <a:txBody>
                    <a:bodyPr/>
                    <a:lstStyle/>
                    <a:p>
                      <a:pPr algn="l" fontAlgn="base"/>
                      <a:r>
                        <a:rPr lang="en-US" sz="1600" dirty="0" smtClean="0">
                          <a:effectLst/>
                          <a:latin typeface="inherit" charset="0"/>
                        </a:rPr>
                        <a:t>X</a:t>
                      </a:r>
                      <a:endParaRPr lang="en-US" sz="1600" dirty="0">
                        <a:effectLst/>
                        <a:latin typeface="inherit" charset="0"/>
                      </a:endParaRPr>
                    </a:p>
                  </a:txBody>
                  <a:tcPr marL="127000" marR="127000" marT="127000" marB="127000"/>
                </a:tc>
              </a:tr>
              <a:tr h="510106">
                <a:tc>
                  <a:txBody>
                    <a:bodyPr/>
                    <a:lstStyle/>
                    <a:p>
                      <a:pPr algn="l" fontAlgn="base"/>
                      <a:r>
                        <a:rPr lang="en-US" sz="1600">
                          <a:effectLst/>
                          <a:latin typeface="inherit" charset="0"/>
                        </a:rPr>
                        <a:t>onDetach()</a:t>
                      </a:r>
                    </a:p>
                  </a:txBody>
                  <a:tcPr marL="127000" marR="127000" marT="127000" marB="127000"/>
                </a:tc>
                <a:tc>
                  <a:txBody>
                    <a:bodyPr/>
                    <a:lstStyle/>
                    <a:p>
                      <a:pPr algn="l" fontAlgn="base"/>
                      <a:endParaRPr lang="sk-SK" sz="1600" dirty="0">
                        <a:effectLst/>
                      </a:endParaRPr>
                    </a:p>
                  </a:txBody>
                  <a:tcPr marL="127000" marR="127000" marT="127000" marB="127000" anchor="ctr"/>
                </a:tc>
                <a:tc>
                  <a:txBody>
                    <a:bodyPr/>
                    <a:lstStyle/>
                    <a:p>
                      <a:pPr algn="l" fontAlgn="base"/>
                      <a:r>
                        <a:rPr lang="en-US" sz="1600" dirty="0" smtClean="0">
                          <a:effectLst/>
                          <a:latin typeface="inherit" charset="0"/>
                        </a:rPr>
                        <a:t>X</a:t>
                      </a:r>
                      <a:endParaRPr lang="en-US" sz="1600" dirty="0">
                        <a:effectLst/>
                        <a:latin typeface="inherit" charset="0"/>
                      </a:endParaRPr>
                    </a:p>
                  </a:txBody>
                  <a:tcPr marL="127000" marR="127000" marT="127000" marB="127000"/>
                </a:tc>
              </a:tr>
            </a:tbl>
          </a:graphicData>
        </a:graphic>
      </p:graphicFrame>
    </p:spTree>
    <p:extLst>
      <p:ext uri="{BB962C8B-B14F-4D97-AF65-F5344CB8AC3E}">
        <p14:creationId xmlns:p14="http://schemas.microsoft.com/office/powerpoint/2010/main" val="167990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93356" y="0"/>
            <a:ext cx="8566987" cy="6858000"/>
          </a:xfrm>
          <a:prstGeom prst="rect">
            <a:avLst/>
          </a:prstGeom>
        </p:spPr>
      </p:pic>
    </p:spTree>
    <p:extLst>
      <p:ext uri="{BB962C8B-B14F-4D97-AF65-F5344CB8AC3E}">
        <p14:creationId xmlns:p14="http://schemas.microsoft.com/office/powerpoint/2010/main" val="497676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9300" y="152400"/>
            <a:ext cx="7829550" cy="6540896"/>
          </a:xfrm>
          <a:prstGeom prst="rect">
            <a:avLst/>
          </a:prstGeom>
        </p:spPr>
      </p:pic>
    </p:spTree>
    <p:extLst>
      <p:ext uri="{BB962C8B-B14F-4D97-AF65-F5344CB8AC3E}">
        <p14:creationId xmlns:p14="http://schemas.microsoft.com/office/powerpoint/2010/main" val="2028720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7087C0F-7449-45C4-B248-63D02665BF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diamond grid presentation (widescreen)</Template>
  <TotalTime>0</TotalTime>
  <Words>3339</Words>
  <Application>Microsoft Macintosh PowerPoint</Application>
  <PresentationFormat>Widescreen</PresentationFormat>
  <Paragraphs>287</Paragraphs>
  <Slides>60</Slides>
  <Notes>56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60</vt:i4>
      </vt:variant>
    </vt:vector>
  </HeadingPairs>
  <TitlesOfParts>
    <vt:vector size="63" baseType="lpstr">
      <vt:lpstr>inherit</vt:lpstr>
      <vt:lpstr>Arial</vt:lpstr>
      <vt:lpstr>Diamond Grid 16x9</vt:lpstr>
      <vt:lpstr>Building Android apps – Week 5</vt:lpstr>
      <vt:lpstr>Agenda</vt:lpstr>
      <vt:lpstr>Bullet Points</vt:lpstr>
      <vt:lpstr>Bullet Points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Bullet Points</vt:lpstr>
      <vt:lpstr>Bullet Points</vt:lpstr>
      <vt:lpstr>Chapter 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Assignment</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cp:lastPrinted>2016-08-30T21:41:27Z</cp:lastPrinted>
  <dcterms:created xsi:type="dcterms:W3CDTF">2016-08-20T19:03:32Z</dcterms:created>
  <dcterms:modified xsi:type="dcterms:W3CDTF">2016-09-22T19:09:06Z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TC030310159991</vt:lpwstr>
  </property>
</Properties>
</file>